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7" r:id="rId1"/>
  </p:sldMasterIdLst>
  <p:notesMasterIdLst>
    <p:notesMasterId r:id="rId14"/>
  </p:notesMasterIdLst>
  <p:handoutMasterIdLst>
    <p:handoutMasterId r:id="rId15"/>
  </p:handoutMasterIdLst>
  <p:sldIdLst>
    <p:sldId id="258" r:id="rId2"/>
    <p:sldId id="393" r:id="rId3"/>
    <p:sldId id="394" r:id="rId4"/>
    <p:sldId id="395" r:id="rId5"/>
    <p:sldId id="390" r:id="rId6"/>
    <p:sldId id="346" r:id="rId7"/>
    <p:sldId id="389" r:id="rId8"/>
    <p:sldId id="349" r:id="rId9"/>
    <p:sldId id="391" r:id="rId10"/>
    <p:sldId id="392" r:id="rId11"/>
    <p:sldId id="381" r:id="rId12"/>
    <p:sldId id="334" r:id="rId13"/>
  </p:sldIdLst>
  <p:sldSz cx="9144000" cy="6858000" type="screen4x3"/>
  <p:notesSz cx="7099300" cy="102346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bes" initials="f" lastIdx="2" clrIdx="0"/>
  <p:cmAuthor id="1" name="Guilhem LOBRE" initials="GL" lastIdx="7" clrIdx="1">
    <p:extLst>
      <p:ext uri="{19B8F6BF-5375-455C-9EA6-DF929625EA0E}">
        <p15:presenceInfo xmlns:p15="http://schemas.microsoft.com/office/powerpoint/2012/main" userId="7d69abee861a0fd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FF8D"/>
    <a:srgbClr val="FAFFB7"/>
    <a:srgbClr val="85DFFF"/>
    <a:srgbClr val="C9A6E4"/>
    <a:srgbClr val="BC8FDD"/>
    <a:srgbClr val="939598"/>
    <a:srgbClr val="676767"/>
    <a:srgbClr val="D1273F"/>
    <a:srgbClr val="EF3340"/>
    <a:srgbClr val="595A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423" autoAdjust="0"/>
    <p:restoredTop sz="96357" autoAdjust="0"/>
  </p:normalViewPr>
  <p:slideViewPr>
    <p:cSldViewPr snapToGrid="0" snapToObjects="1">
      <p:cViewPr varScale="1">
        <p:scale>
          <a:sx n="54" d="100"/>
          <a:sy n="54" d="100"/>
        </p:scale>
        <p:origin x="82" y="139"/>
      </p:cViewPr>
      <p:guideLst>
        <p:guide orient="horz" pos="2160"/>
        <p:guide pos="2880"/>
      </p:guideLst>
    </p:cSldViewPr>
  </p:slideViewPr>
  <p:outlineViewPr>
    <p:cViewPr>
      <p:scale>
        <a:sx n="33" d="100"/>
        <a:sy n="33" d="100"/>
      </p:scale>
      <p:origin x="0" y="21712"/>
    </p:cViewPr>
  </p:outlineViewPr>
  <p:notesTextViewPr>
    <p:cViewPr>
      <p:scale>
        <a:sx n="100" d="100"/>
        <a:sy n="100" d="100"/>
      </p:scale>
      <p:origin x="0" y="0"/>
    </p:cViewPr>
  </p:notesTextViewPr>
  <p:notesViewPr>
    <p:cSldViewPr snapToGrid="0" snapToObjects="1">
      <p:cViewPr varScale="1">
        <p:scale>
          <a:sx n="49" d="100"/>
          <a:sy n="49" d="100"/>
        </p:scale>
        <p:origin x="295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2"/>
            <a:ext cx="3076363" cy="511730"/>
          </a:xfrm>
          <a:prstGeom prst="rect">
            <a:avLst/>
          </a:prstGeom>
        </p:spPr>
        <p:txBody>
          <a:bodyPr vert="horz" lIns="94759" tIns="47380" rIns="94759" bIns="47380" rtlCol="0"/>
          <a:lstStyle>
            <a:lvl1pPr algn="l">
              <a:defRPr sz="1200"/>
            </a:lvl1pPr>
          </a:lstStyle>
          <a:p>
            <a:r>
              <a:rPr lang="fr-FR"/>
              <a:t>En-tête éventuelle</a:t>
            </a:r>
          </a:p>
        </p:txBody>
      </p:sp>
      <p:sp>
        <p:nvSpPr>
          <p:cNvPr id="3" name="Espace réservé de la date 2"/>
          <p:cNvSpPr>
            <a:spLocks noGrp="1"/>
          </p:cNvSpPr>
          <p:nvPr>
            <p:ph type="dt" sz="quarter" idx="1"/>
          </p:nvPr>
        </p:nvSpPr>
        <p:spPr>
          <a:xfrm>
            <a:off x="4021295" y="2"/>
            <a:ext cx="3076363" cy="511730"/>
          </a:xfrm>
          <a:prstGeom prst="rect">
            <a:avLst/>
          </a:prstGeom>
        </p:spPr>
        <p:txBody>
          <a:bodyPr vert="horz" lIns="94759" tIns="47380" rIns="94759" bIns="47380" rtlCol="0"/>
          <a:lstStyle>
            <a:lvl1pPr algn="r">
              <a:defRPr sz="1200"/>
            </a:lvl1pPr>
          </a:lstStyle>
          <a:p>
            <a:fld id="{1C2FD0F6-CCB2-214C-8492-8583B7A23759}" type="datetimeFigureOut">
              <a:rPr lang="fr-FR" smtClean="0"/>
              <a:t>22/02/2021</a:t>
            </a:fld>
            <a:endParaRPr lang="fr-FR"/>
          </a:p>
        </p:txBody>
      </p:sp>
      <p:sp>
        <p:nvSpPr>
          <p:cNvPr id="4" name="Espace réservé du pied de page 3"/>
          <p:cNvSpPr>
            <a:spLocks noGrp="1"/>
          </p:cNvSpPr>
          <p:nvPr>
            <p:ph type="ftr" sz="quarter" idx="2"/>
          </p:nvPr>
        </p:nvSpPr>
        <p:spPr>
          <a:xfrm>
            <a:off x="1" y="9721108"/>
            <a:ext cx="3076363" cy="511730"/>
          </a:xfrm>
          <a:prstGeom prst="rect">
            <a:avLst/>
          </a:prstGeom>
        </p:spPr>
        <p:txBody>
          <a:bodyPr vert="horz" lIns="94759" tIns="47380" rIns="94759" bIns="47380" rtlCol="0" anchor="b"/>
          <a:lstStyle>
            <a:lvl1pPr algn="l">
              <a:defRPr sz="1200"/>
            </a:lvl1pPr>
          </a:lstStyle>
          <a:p>
            <a:r>
              <a:rPr lang="fr-FR"/>
              <a:t>Réf. : nom_du_fichier(Trigramme)</a:t>
            </a:r>
          </a:p>
        </p:txBody>
      </p:sp>
      <p:sp>
        <p:nvSpPr>
          <p:cNvPr id="5" name="Espace réservé du numéro de diapositive 4"/>
          <p:cNvSpPr>
            <a:spLocks noGrp="1"/>
          </p:cNvSpPr>
          <p:nvPr>
            <p:ph type="sldNum" sz="quarter" idx="3"/>
          </p:nvPr>
        </p:nvSpPr>
        <p:spPr>
          <a:xfrm>
            <a:off x="4021295" y="9721108"/>
            <a:ext cx="3076363" cy="511730"/>
          </a:xfrm>
          <a:prstGeom prst="rect">
            <a:avLst/>
          </a:prstGeom>
        </p:spPr>
        <p:txBody>
          <a:bodyPr vert="horz" lIns="94759" tIns="47380" rIns="94759" bIns="47380" rtlCol="0" anchor="b"/>
          <a:lstStyle>
            <a:lvl1pPr algn="r">
              <a:defRPr sz="1200"/>
            </a:lvl1pPr>
          </a:lstStyle>
          <a:p>
            <a:fld id="{2C40F285-2BB9-D246-8D60-EE1AF8895C89}" type="slidenum">
              <a:rPr lang="fr-FR" smtClean="0"/>
              <a:t>‹N°›</a:t>
            </a:fld>
            <a:endParaRPr lang="fr-FR"/>
          </a:p>
        </p:txBody>
      </p:sp>
    </p:spTree>
    <p:extLst>
      <p:ext uri="{BB962C8B-B14F-4D97-AF65-F5344CB8AC3E}">
        <p14:creationId xmlns:p14="http://schemas.microsoft.com/office/powerpoint/2010/main" val="342534550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2"/>
            <a:ext cx="3076363" cy="511730"/>
          </a:xfrm>
          <a:prstGeom prst="rect">
            <a:avLst/>
          </a:prstGeom>
        </p:spPr>
        <p:txBody>
          <a:bodyPr vert="horz" lIns="94759" tIns="47380" rIns="94759" bIns="47380" rtlCol="0"/>
          <a:lstStyle>
            <a:lvl1pPr algn="l">
              <a:defRPr sz="1200"/>
            </a:lvl1pPr>
          </a:lstStyle>
          <a:p>
            <a:r>
              <a:rPr lang="fr-FR"/>
              <a:t>En-tête éventuelle</a:t>
            </a:r>
          </a:p>
        </p:txBody>
      </p:sp>
      <p:sp>
        <p:nvSpPr>
          <p:cNvPr id="3" name="Espace réservé de la date 2"/>
          <p:cNvSpPr>
            <a:spLocks noGrp="1"/>
          </p:cNvSpPr>
          <p:nvPr>
            <p:ph type="dt" idx="1"/>
          </p:nvPr>
        </p:nvSpPr>
        <p:spPr>
          <a:xfrm>
            <a:off x="4021295" y="2"/>
            <a:ext cx="3076363" cy="511730"/>
          </a:xfrm>
          <a:prstGeom prst="rect">
            <a:avLst/>
          </a:prstGeom>
        </p:spPr>
        <p:txBody>
          <a:bodyPr vert="horz" lIns="94759" tIns="47380" rIns="94759" bIns="47380" rtlCol="0"/>
          <a:lstStyle>
            <a:lvl1pPr algn="r">
              <a:defRPr sz="1200"/>
            </a:lvl1pPr>
          </a:lstStyle>
          <a:p>
            <a:fld id="{FD9E54E5-5813-524B-956D-EF503DCAD497}" type="datetimeFigureOut">
              <a:rPr lang="fr-FR" smtClean="0"/>
              <a:t>22/02/2021</a:t>
            </a:fld>
            <a:endParaRPr lang="fr-FR"/>
          </a:p>
        </p:txBody>
      </p:sp>
      <p:sp>
        <p:nvSpPr>
          <p:cNvPr id="4" name="Espace réservé de l'image des diapositives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4759" tIns="47380" rIns="94759" bIns="47380" rtlCol="0" anchor="ctr"/>
          <a:lstStyle/>
          <a:p>
            <a:endParaRPr lang="fr-FR"/>
          </a:p>
        </p:txBody>
      </p:sp>
      <p:sp>
        <p:nvSpPr>
          <p:cNvPr id="5" name="Espace réservé des commentaires 4"/>
          <p:cNvSpPr>
            <a:spLocks noGrp="1"/>
          </p:cNvSpPr>
          <p:nvPr>
            <p:ph type="body" sz="quarter" idx="3"/>
          </p:nvPr>
        </p:nvSpPr>
        <p:spPr>
          <a:xfrm>
            <a:off x="709931" y="4861442"/>
            <a:ext cx="5679440" cy="4605576"/>
          </a:xfrm>
          <a:prstGeom prst="rect">
            <a:avLst/>
          </a:prstGeom>
        </p:spPr>
        <p:txBody>
          <a:bodyPr vert="horz" lIns="94759" tIns="47380" rIns="94759" bIns="4738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721108"/>
            <a:ext cx="3076363" cy="511730"/>
          </a:xfrm>
          <a:prstGeom prst="rect">
            <a:avLst/>
          </a:prstGeom>
        </p:spPr>
        <p:txBody>
          <a:bodyPr vert="horz" lIns="94759" tIns="47380" rIns="94759" bIns="47380" rtlCol="0" anchor="b"/>
          <a:lstStyle>
            <a:lvl1pPr algn="l">
              <a:defRPr sz="1200"/>
            </a:lvl1pPr>
          </a:lstStyle>
          <a:p>
            <a:r>
              <a:rPr lang="fr-FR"/>
              <a:t>Réf. : nom_du_fichier(Trigramme)</a:t>
            </a:r>
          </a:p>
        </p:txBody>
      </p:sp>
      <p:sp>
        <p:nvSpPr>
          <p:cNvPr id="7" name="Espace réservé du numéro de diapositive 6"/>
          <p:cNvSpPr>
            <a:spLocks noGrp="1"/>
          </p:cNvSpPr>
          <p:nvPr>
            <p:ph type="sldNum" sz="quarter" idx="5"/>
          </p:nvPr>
        </p:nvSpPr>
        <p:spPr>
          <a:xfrm>
            <a:off x="4021295" y="9721108"/>
            <a:ext cx="3076363" cy="511730"/>
          </a:xfrm>
          <a:prstGeom prst="rect">
            <a:avLst/>
          </a:prstGeom>
        </p:spPr>
        <p:txBody>
          <a:bodyPr vert="horz" lIns="94759" tIns="47380" rIns="94759" bIns="47380" rtlCol="0" anchor="b"/>
          <a:lstStyle>
            <a:lvl1pPr algn="r">
              <a:defRPr sz="1200"/>
            </a:lvl1pPr>
          </a:lstStyle>
          <a:p>
            <a:fld id="{0676E983-230E-3B4F-BD9A-FAF624D49895}" type="slidenum">
              <a:rPr lang="fr-FR" smtClean="0"/>
              <a:t>‹N°›</a:t>
            </a:fld>
            <a:endParaRPr lang="fr-FR"/>
          </a:p>
        </p:txBody>
      </p:sp>
    </p:spTree>
    <p:extLst>
      <p:ext uri="{BB962C8B-B14F-4D97-AF65-F5344CB8AC3E}">
        <p14:creationId xmlns:p14="http://schemas.microsoft.com/office/powerpoint/2010/main" val="6740156"/>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Page de gard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7182"/>
            <a:ext cx="9144000" cy="6530818"/>
          </a:xfrm>
          <a:prstGeom prst="rect">
            <a:avLst/>
          </a:prstGeom>
        </p:spPr>
      </p:pic>
      <p:pic>
        <p:nvPicPr>
          <p:cNvPr id="3" name="Picture 3" descr="C:\Users\ratelmag\Desktop\Logo_mesr_monochromm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30302" y="5955322"/>
            <a:ext cx="501738" cy="642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826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r>
              <a:rPr lang="fr-FR"/>
              <a:t>jj/mm/aaaa</a:t>
            </a:r>
          </a:p>
        </p:txBody>
      </p:sp>
      <p:sp>
        <p:nvSpPr>
          <p:cNvPr id="6" name="Espace réservé du pied de page 5"/>
          <p:cNvSpPr>
            <a:spLocks noGrp="1"/>
          </p:cNvSpPr>
          <p:nvPr>
            <p:ph type="ftr" sz="quarter" idx="11"/>
          </p:nvPr>
        </p:nvSpPr>
        <p:spPr/>
        <p:txBody>
          <a:bodyPr/>
          <a:lstStyle/>
          <a:p>
            <a:r>
              <a:rPr lang="fr-FR"/>
              <a:t>Réf.: nom_du_fichier(Trigramme)</a:t>
            </a:r>
          </a:p>
        </p:txBody>
      </p:sp>
      <p:sp>
        <p:nvSpPr>
          <p:cNvPr id="7" name="Espace réservé du numéro de diapositive 6"/>
          <p:cNvSpPr>
            <a:spLocks noGrp="1"/>
          </p:cNvSpPr>
          <p:nvPr>
            <p:ph type="sldNum" sz="quarter" idx="12"/>
          </p:nvPr>
        </p:nvSpPr>
        <p:spPr/>
        <p:txBody>
          <a:bodyPr/>
          <a:lstStyle/>
          <a:p>
            <a:fld id="{9D3A3D05-9DB4-4E57-BD77-FEEE4A6EA02E}" type="slidenum">
              <a:rPr lang="fr-FR" smtClean="0"/>
              <a:pPr/>
              <a:t>‹N°›</a:t>
            </a:fld>
            <a:r>
              <a:rPr lang="fr-FR" dirty="0"/>
              <a:t> / </a:t>
            </a:r>
            <a:r>
              <a:rPr lang="fr-FR" dirty="0" err="1"/>
              <a:t>nn</a:t>
            </a:r>
            <a:endParaRPr lang="fr-FR" dirty="0"/>
          </a:p>
        </p:txBody>
      </p:sp>
    </p:spTree>
    <p:extLst>
      <p:ext uri="{BB962C8B-B14F-4D97-AF65-F5344CB8AC3E}">
        <p14:creationId xmlns:p14="http://schemas.microsoft.com/office/powerpoint/2010/main" val="285472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jj/mm/aaaa</a:t>
            </a:r>
          </a:p>
        </p:txBody>
      </p:sp>
      <p:sp>
        <p:nvSpPr>
          <p:cNvPr id="5" name="Espace réservé du pied de page 4"/>
          <p:cNvSpPr>
            <a:spLocks noGrp="1"/>
          </p:cNvSpPr>
          <p:nvPr>
            <p:ph type="ftr" sz="quarter" idx="11"/>
          </p:nvPr>
        </p:nvSpPr>
        <p:spPr/>
        <p:txBody>
          <a:bodyPr/>
          <a:lstStyle/>
          <a:p>
            <a:r>
              <a:rPr lang="fr-FR"/>
              <a:t>Réf.: nom_du_fichier(Trigramme)</a:t>
            </a:r>
          </a:p>
        </p:txBody>
      </p:sp>
      <p:sp>
        <p:nvSpPr>
          <p:cNvPr id="6" name="Espace réservé du numéro de diapositive 5"/>
          <p:cNvSpPr>
            <a:spLocks noGrp="1"/>
          </p:cNvSpPr>
          <p:nvPr>
            <p:ph type="sldNum" sz="quarter" idx="12"/>
          </p:nvPr>
        </p:nvSpPr>
        <p:spPr/>
        <p:txBody>
          <a:bodyPr/>
          <a:lstStyle/>
          <a:p>
            <a:fld id="{9D3A3D05-9DB4-4E57-BD77-FEEE4A6EA02E}" type="slidenum">
              <a:rPr lang="fr-FR" smtClean="0"/>
              <a:pPr/>
              <a:t>‹N°›</a:t>
            </a:fld>
            <a:r>
              <a:rPr lang="fr-FR" dirty="0"/>
              <a:t> / </a:t>
            </a:r>
            <a:r>
              <a:rPr lang="fr-FR" dirty="0" err="1"/>
              <a:t>nn</a:t>
            </a:r>
            <a:endParaRPr lang="fr-FR" dirty="0"/>
          </a:p>
        </p:txBody>
      </p:sp>
      <p:sp>
        <p:nvSpPr>
          <p:cNvPr id="7" name="Espace réservé du texte 2"/>
          <p:cNvSpPr>
            <a:spLocks noGrp="1"/>
          </p:cNvSpPr>
          <p:nvPr>
            <p:ph type="body" idx="13"/>
          </p:nvPr>
        </p:nvSpPr>
        <p:spPr>
          <a:xfrm>
            <a:off x="288099" y="588724"/>
            <a:ext cx="8674272" cy="375780"/>
          </a:xfrm>
        </p:spPr>
        <p:txBody>
          <a:bodyPr anchor="t">
            <a:noAutofit/>
          </a:bodyPr>
          <a:lstStyle>
            <a:lvl1pPr marL="0" indent="0" algn="ctr" defTabSz="914400" rtl="0" eaLnBrk="1" latinLnBrk="0" hangingPunct="1">
              <a:spcBef>
                <a:spcPct val="20000"/>
              </a:spcBef>
              <a:buFont typeface="Arial" pitchFamily="34" charset="0"/>
              <a:buNone/>
              <a:defRPr lang="fr-FR" sz="2000" kern="1200" dirty="0" smtClean="0">
                <a:solidFill>
                  <a:schemeClr val="tx1">
                    <a:tint val="75000"/>
                  </a:schemeClr>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Tree>
    <p:extLst>
      <p:ext uri="{BB962C8B-B14F-4D97-AF65-F5344CB8AC3E}">
        <p14:creationId xmlns:p14="http://schemas.microsoft.com/office/powerpoint/2010/main" val="2425362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jj/mm/aaaa</a:t>
            </a:r>
          </a:p>
        </p:txBody>
      </p:sp>
      <p:sp>
        <p:nvSpPr>
          <p:cNvPr id="5" name="Espace réservé du pied de page 4"/>
          <p:cNvSpPr>
            <a:spLocks noGrp="1"/>
          </p:cNvSpPr>
          <p:nvPr>
            <p:ph type="ftr" sz="quarter" idx="11"/>
          </p:nvPr>
        </p:nvSpPr>
        <p:spPr/>
        <p:txBody>
          <a:bodyPr/>
          <a:lstStyle/>
          <a:p>
            <a:r>
              <a:rPr lang="fr-FR"/>
              <a:t>Réf.: nom_du_fichier(Trigramme)</a:t>
            </a:r>
          </a:p>
        </p:txBody>
      </p:sp>
      <p:sp>
        <p:nvSpPr>
          <p:cNvPr id="6" name="Espace réservé du numéro de diapositive 5"/>
          <p:cNvSpPr>
            <a:spLocks noGrp="1"/>
          </p:cNvSpPr>
          <p:nvPr>
            <p:ph type="sldNum" sz="quarter" idx="12"/>
          </p:nvPr>
        </p:nvSpPr>
        <p:spPr/>
        <p:txBody>
          <a:bodyPr/>
          <a:lstStyle/>
          <a:p>
            <a:fld id="{9D3A3D05-9DB4-4E57-BD77-FEEE4A6EA02E}" type="slidenum">
              <a:rPr lang="fr-FR" smtClean="0"/>
              <a:pPr/>
              <a:t>‹N°›</a:t>
            </a:fld>
            <a:r>
              <a:rPr lang="fr-FR" dirty="0"/>
              <a:t> / </a:t>
            </a:r>
            <a:r>
              <a:rPr lang="fr-FR" dirty="0" err="1"/>
              <a:t>nn</a:t>
            </a:r>
            <a:endParaRPr lang="fr-FR" dirty="0"/>
          </a:p>
        </p:txBody>
      </p:sp>
    </p:spTree>
    <p:extLst>
      <p:ext uri="{BB962C8B-B14F-4D97-AF65-F5344CB8AC3E}">
        <p14:creationId xmlns:p14="http://schemas.microsoft.com/office/powerpoint/2010/main" val="2913500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defRPr>
                <a:solidFill>
                  <a:srgbClr val="EF3340"/>
                </a:solidFill>
              </a:defRPr>
            </a:lvl1pPr>
          </a:lstStyle>
          <a:p>
            <a:r>
              <a:rPr lang="fr-FR"/>
              <a:t>Modifiez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FR" dirty="0"/>
          </a:p>
        </p:txBody>
      </p:sp>
      <p:sp>
        <p:nvSpPr>
          <p:cNvPr id="4" name="Espace réservé de la date 3"/>
          <p:cNvSpPr>
            <a:spLocks noGrp="1"/>
          </p:cNvSpPr>
          <p:nvPr>
            <p:ph type="dt" sz="half" idx="10"/>
          </p:nvPr>
        </p:nvSpPr>
        <p:spPr/>
        <p:txBody>
          <a:bodyPr/>
          <a:lstStyle/>
          <a:p>
            <a:r>
              <a:rPr lang="fr-FR"/>
              <a:t>jj/mm/aaaa</a:t>
            </a:r>
          </a:p>
        </p:txBody>
      </p:sp>
      <p:sp>
        <p:nvSpPr>
          <p:cNvPr id="5" name="Espace réservé du pied de page 4"/>
          <p:cNvSpPr>
            <a:spLocks noGrp="1"/>
          </p:cNvSpPr>
          <p:nvPr>
            <p:ph type="ftr" sz="quarter" idx="11"/>
          </p:nvPr>
        </p:nvSpPr>
        <p:spPr/>
        <p:txBody>
          <a:bodyPr/>
          <a:lstStyle/>
          <a:p>
            <a:r>
              <a:rPr lang="fr-FR"/>
              <a:t>Réf.: nom_du_fichier(Trigramme)</a:t>
            </a:r>
          </a:p>
        </p:txBody>
      </p:sp>
      <p:sp>
        <p:nvSpPr>
          <p:cNvPr id="6" name="Espace réservé du numéro de diapositive 5"/>
          <p:cNvSpPr>
            <a:spLocks noGrp="1"/>
          </p:cNvSpPr>
          <p:nvPr>
            <p:ph type="sldNum" sz="quarter" idx="12"/>
          </p:nvPr>
        </p:nvSpPr>
        <p:spPr/>
        <p:txBody>
          <a:bodyPr/>
          <a:lstStyle/>
          <a:p>
            <a:fld id="{9D3A3D05-9DB4-4E57-BD77-FEEE4A6EA02E}" type="slidenum">
              <a:rPr lang="fr-FR" smtClean="0"/>
              <a:pPr/>
              <a:t>‹N°›</a:t>
            </a:fld>
            <a:r>
              <a:rPr lang="fr-FR" dirty="0"/>
              <a:t> / </a:t>
            </a:r>
            <a:r>
              <a:rPr lang="fr-FR" dirty="0" err="1"/>
              <a:t>nn</a:t>
            </a:r>
            <a:endParaRPr lang="fr-FR" dirty="0"/>
          </a:p>
        </p:txBody>
      </p:sp>
    </p:spTree>
    <p:extLst>
      <p:ext uri="{BB962C8B-B14F-4D97-AF65-F5344CB8AC3E}">
        <p14:creationId xmlns:p14="http://schemas.microsoft.com/office/powerpoint/2010/main" val="4264490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F3340"/>
                </a:solidFill>
              </a:defRPr>
            </a:lvl1pPr>
          </a:lstStyle>
          <a:p>
            <a:r>
              <a:rPr lang="fr-FR"/>
              <a:t>Modifiez le style du titre</a:t>
            </a:r>
            <a:endParaRPr lang="fr-FR" dirty="0"/>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texte 2"/>
          <p:cNvSpPr>
            <a:spLocks noGrp="1"/>
          </p:cNvSpPr>
          <p:nvPr>
            <p:ph type="body" idx="13"/>
          </p:nvPr>
        </p:nvSpPr>
        <p:spPr>
          <a:xfrm>
            <a:off x="288099" y="588724"/>
            <a:ext cx="8674272" cy="375780"/>
          </a:xfrm>
        </p:spPr>
        <p:txBody>
          <a:bodyPr anchor="t">
            <a:noAutofit/>
          </a:bodyPr>
          <a:lstStyle>
            <a:lvl1pPr marL="0" indent="0" algn="ctr" defTabSz="914400" rtl="0" eaLnBrk="1" latinLnBrk="0" hangingPunct="1">
              <a:spcBef>
                <a:spcPct val="20000"/>
              </a:spcBef>
              <a:buFont typeface="Arial" pitchFamily="34" charset="0"/>
              <a:buNone/>
              <a:defRPr lang="fr-FR" sz="2000" kern="1200" dirty="0" smtClean="0">
                <a:solidFill>
                  <a:schemeClr val="tx1">
                    <a:tint val="75000"/>
                  </a:schemeClr>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Tree>
    <p:extLst>
      <p:ext uri="{BB962C8B-B14F-4D97-AF65-F5344CB8AC3E}">
        <p14:creationId xmlns:p14="http://schemas.microsoft.com/office/powerpoint/2010/main" val="3235810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r>
              <a:rPr lang="fr-FR"/>
              <a:t>jj/mm/aaaa</a:t>
            </a:r>
          </a:p>
        </p:txBody>
      </p:sp>
      <p:sp>
        <p:nvSpPr>
          <p:cNvPr id="5" name="Espace réservé du pied de page 4"/>
          <p:cNvSpPr>
            <a:spLocks noGrp="1"/>
          </p:cNvSpPr>
          <p:nvPr>
            <p:ph type="ftr" sz="quarter" idx="11"/>
          </p:nvPr>
        </p:nvSpPr>
        <p:spPr/>
        <p:txBody>
          <a:bodyPr/>
          <a:lstStyle/>
          <a:p>
            <a:r>
              <a:rPr lang="fr-FR"/>
              <a:t>Réf.: nom_du_fichier(Trigramme)</a:t>
            </a:r>
          </a:p>
        </p:txBody>
      </p:sp>
      <p:sp>
        <p:nvSpPr>
          <p:cNvPr id="6" name="Espace réservé du numéro de diapositive 5"/>
          <p:cNvSpPr>
            <a:spLocks noGrp="1"/>
          </p:cNvSpPr>
          <p:nvPr>
            <p:ph type="sldNum" sz="quarter" idx="12"/>
          </p:nvPr>
        </p:nvSpPr>
        <p:spPr/>
        <p:txBody>
          <a:bodyPr/>
          <a:lstStyle/>
          <a:p>
            <a:fld id="{9D3A3D05-9DB4-4E57-BD77-FEEE4A6EA02E}" type="slidenum">
              <a:rPr lang="fr-FR" smtClean="0"/>
              <a:pPr/>
              <a:t>‹N°›</a:t>
            </a:fld>
            <a:r>
              <a:rPr lang="fr-FR" dirty="0"/>
              <a:t> / </a:t>
            </a:r>
            <a:r>
              <a:rPr lang="fr-FR" dirty="0" err="1"/>
              <a:t>nn</a:t>
            </a:r>
            <a:endParaRPr lang="fr-FR" dirty="0"/>
          </a:p>
        </p:txBody>
      </p:sp>
    </p:spTree>
    <p:extLst>
      <p:ext uri="{BB962C8B-B14F-4D97-AF65-F5344CB8AC3E}">
        <p14:creationId xmlns:p14="http://schemas.microsoft.com/office/powerpoint/2010/main" val="2807552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jj/mm/aaaa</a:t>
            </a:r>
          </a:p>
        </p:txBody>
      </p:sp>
      <p:sp>
        <p:nvSpPr>
          <p:cNvPr id="6" name="Espace réservé du pied de page 5"/>
          <p:cNvSpPr>
            <a:spLocks noGrp="1"/>
          </p:cNvSpPr>
          <p:nvPr>
            <p:ph type="ftr" sz="quarter" idx="11"/>
          </p:nvPr>
        </p:nvSpPr>
        <p:spPr/>
        <p:txBody>
          <a:bodyPr/>
          <a:lstStyle/>
          <a:p>
            <a:r>
              <a:rPr lang="fr-FR"/>
              <a:t>Réf.: nom_du_fichier(Trigramme)</a:t>
            </a:r>
          </a:p>
        </p:txBody>
      </p:sp>
      <p:sp>
        <p:nvSpPr>
          <p:cNvPr id="7" name="Espace réservé du numéro de diapositive 6"/>
          <p:cNvSpPr>
            <a:spLocks noGrp="1"/>
          </p:cNvSpPr>
          <p:nvPr>
            <p:ph type="sldNum" sz="quarter" idx="12"/>
          </p:nvPr>
        </p:nvSpPr>
        <p:spPr/>
        <p:txBody>
          <a:bodyPr/>
          <a:lstStyle/>
          <a:p>
            <a:fld id="{9D3A3D05-9DB4-4E57-BD77-FEEE4A6EA02E}" type="slidenum">
              <a:rPr lang="fr-FR" smtClean="0"/>
              <a:pPr/>
              <a:t>‹N°›</a:t>
            </a:fld>
            <a:r>
              <a:rPr lang="fr-FR" dirty="0"/>
              <a:t> / </a:t>
            </a:r>
            <a:r>
              <a:rPr lang="fr-FR" dirty="0" err="1"/>
              <a:t>nn</a:t>
            </a:r>
            <a:endParaRPr lang="fr-FR" dirty="0"/>
          </a:p>
        </p:txBody>
      </p:sp>
      <p:sp>
        <p:nvSpPr>
          <p:cNvPr id="9" name="Espace réservé du texte 2"/>
          <p:cNvSpPr>
            <a:spLocks noGrp="1"/>
          </p:cNvSpPr>
          <p:nvPr>
            <p:ph type="body" idx="13"/>
          </p:nvPr>
        </p:nvSpPr>
        <p:spPr>
          <a:xfrm>
            <a:off x="288099" y="588724"/>
            <a:ext cx="8674272" cy="375780"/>
          </a:xfrm>
        </p:spPr>
        <p:txBody>
          <a:bodyPr anchor="t">
            <a:noAutofit/>
          </a:bodyPr>
          <a:lstStyle>
            <a:lvl1pPr marL="0" indent="0" algn="ctr" defTabSz="914400" rtl="0" eaLnBrk="1" latinLnBrk="0" hangingPunct="1">
              <a:spcBef>
                <a:spcPct val="20000"/>
              </a:spcBef>
              <a:buFont typeface="Arial" pitchFamily="34" charset="0"/>
              <a:buNone/>
              <a:defRPr lang="fr-FR" sz="2000" kern="1200" dirty="0" smtClean="0">
                <a:solidFill>
                  <a:schemeClr val="tx1">
                    <a:tint val="75000"/>
                  </a:schemeClr>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Tree>
    <p:extLst>
      <p:ext uri="{BB962C8B-B14F-4D97-AF65-F5344CB8AC3E}">
        <p14:creationId xmlns:p14="http://schemas.microsoft.com/office/powerpoint/2010/main" val="595434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jj/mm/aaaa</a:t>
            </a:r>
          </a:p>
        </p:txBody>
      </p:sp>
      <p:sp>
        <p:nvSpPr>
          <p:cNvPr id="8" name="Espace réservé du pied de page 7"/>
          <p:cNvSpPr>
            <a:spLocks noGrp="1"/>
          </p:cNvSpPr>
          <p:nvPr>
            <p:ph type="ftr" sz="quarter" idx="11"/>
          </p:nvPr>
        </p:nvSpPr>
        <p:spPr/>
        <p:txBody>
          <a:bodyPr/>
          <a:lstStyle/>
          <a:p>
            <a:r>
              <a:rPr lang="fr-FR"/>
              <a:t>Réf.: nom_du_fichier(Trigramme)</a:t>
            </a:r>
          </a:p>
        </p:txBody>
      </p:sp>
      <p:sp>
        <p:nvSpPr>
          <p:cNvPr id="9" name="Espace réservé du numéro de diapositive 8"/>
          <p:cNvSpPr>
            <a:spLocks noGrp="1"/>
          </p:cNvSpPr>
          <p:nvPr>
            <p:ph type="sldNum" sz="quarter" idx="12"/>
          </p:nvPr>
        </p:nvSpPr>
        <p:spPr/>
        <p:txBody>
          <a:bodyPr/>
          <a:lstStyle/>
          <a:p>
            <a:fld id="{9D3A3D05-9DB4-4E57-BD77-FEEE4A6EA02E}" type="slidenum">
              <a:rPr lang="fr-FR" smtClean="0"/>
              <a:pPr/>
              <a:t>‹N°›</a:t>
            </a:fld>
            <a:r>
              <a:rPr lang="fr-FR" dirty="0"/>
              <a:t> / </a:t>
            </a:r>
            <a:r>
              <a:rPr lang="fr-FR" dirty="0" err="1"/>
              <a:t>nn</a:t>
            </a:r>
            <a:endParaRPr lang="fr-FR" dirty="0"/>
          </a:p>
        </p:txBody>
      </p:sp>
      <p:sp>
        <p:nvSpPr>
          <p:cNvPr id="10" name="Espace réservé du texte 2"/>
          <p:cNvSpPr>
            <a:spLocks noGrp="1"/>
          </p:cNvSpPr>
          <p:nvPr>
            <p:ph type="body" idx="13"/>
          </p:nvPr>
        </p:nvSpPr>
        <p:spPr>
          <a:xfrm>
            <a:off x="288099" y="588724"/>
            <a:ext cx="8674272" cy="375780"/>
          </a:xfrm>
        </p:spPr>
        <p:txBody>
          <a:bodyPr anchor="t">
            <a:noAutofit/>
          </a:bodyPr>
          <a:lstStyle>
            <a:lvl1pPr marL="0" indent="0" algn="ctr" defTabSz="914400" rtl="0" eaLnBrk="1" latinLnBrk="0" hangingPunct="1">
              <a:spcBef>
                <a:spcPct val="20000"/>
              </a:spcBef>
              <a:buFont typeface="Arial" pitchFamily="34" charset="0"/>
              <a:buNone/>
              <a:defRPr lang="fr-FR" sz="2000" kern="1200" dirty="0" smtClean="0">
                <a:solidFill>
                  <a:schemeClr val="tx1">
                    <a:tint val="75000"/>
                  </a:schemeClr>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Tree>
    <p:extLst>
      <p:ext uri="{BB962C8B-B14F-4D97-AF65-F5344CB8AC3E}">
        <p14:creationId xmlns:p14="http://schemas.microsoft.com/office/powerpoint/2010/main" val="3411006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a:t>jj/mm/aaaa</a:t>
            </a:r>
          </a:p>
        </p:txBody>
      </p:sp>
      <p:sp>
        <p:nvSpPr>
          <p:cNvPr id="4" name="Espace réservé du pied de page 3"/>
          <p:cNvSpPr>
            <a:spLocks noGrp="1"/>
          </p:cNvSpPr>
          <p:nvPr>
            <p:ph type="ftr" sz="quarter" idx="11"/>
          </p:nvPr>
        </p:nvSpPr>
        <p:spPr/>
        <p:txBody>
          <a:bodyPr/>
          <a:lstStyle/>
          <a:p>
            <a:r>
              <a:rPr lang="fr-FR"/>
              <a:t>Réf.: nom_du_fichier(Trigramme)</a:t>
            </a:r>
          </a:p>
        </p:txBody>
      </p:sp>
      <p:sp>
        <p:nvSpPr>
          <p:cNvPr id="5" name="Espace réservé du numéro de diapositive 4"/>
          <p:cNvSpPr>
            <a:spLocks noGrp="1"/>
          </p:cNvSpPr>
          <p:nvPr>
            <p:ph type="sldNum" sz="quarter" idx="12"/>
          </p:nvPr>
        </p:nvSpPr>
        <p:spPr/>
        <p:txBody>
          <a:bodyPr/>
          <a:lstStyle/>
          <a:p>
            <a:fld id="{9D3A3D05-9DB4-4E57-BD77-FEEE4A6EA02E}" type="slidenum">
              <a:rPr lang="fr-FR" smtClean="0"/>
              <a:pPr/>
              <a:t>‹N°›</a:t>
            </a:fld>
            <a:r>
              <a:rPr lang="fr-FR" dirty="0"/>
              <a:t> / </a:t>
            </a:r>
            <a:r>
              <a:rPr lang="fr-FR" dirty="0" err="1"/>
              <a:t>nn</a:t>
            </a:r>
            <a:endParaRPr lang="fr-FR" dirty="0"/>
          </a:p>
        </p:txBody>
      </p:sp>
      <p:sp>
        <p:nvSpPr>
          <p:cNvPr id="7" name="Espace réservé du texte 2"/>
          <p:cNvSpPr>
            <a:spLocks noGrp="1"/>
          </p:cNvSpPr>
          <p:nvPr>
            <p:ph type="body" idx="13"/>
          </p:nvPr>
        </p:nvSpPr>
        <p:spPr>
          <a:xfrm>
            <a:off x="288099" y="588724"/>
            <a:ext cx="8674272" cy="375780"/>
          </a:xfrm>
        </p:spPr>
        <p:txBody>
          <a:bodyPr anchor="t">
            <a:noAutofit/>
          </a:bodyPr>
          <a:lstStyle>
            <a:lvl1pPr marL="0" indent="0" algn="ctr" defTabSz="914400" rtl="0" eaLnBrk="1" latinLnBrk="0" hangingPunct="1">
              <a:spcBef>
                <a:spcPct val="20000"/>
              </a:spcBef>
              <a:buFont typeface="Arial" pitchFamily="34" charset="0"/>
              <a:buNone/>
              <a:defRPr lang="fr-FR" sz="2000" kern="1200" dirty="0" smtClean="0">
                <a:solidFill>
                  <a:schemeClr val="tx1">
                    <a:tint val="75000"/>
                  </a:schemeClr>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Tree>
    <p:extLst>
      <p:ext uri="{BB962C8B-B14F-4D97-AF65-F5344CB8AC3E}">
        <p14:creationId xmlns:p14="http://schemas.microsoft.com/office/powerpoint/2010/main" val="2449941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jj/mm/aaaa</a:t>
            </a:r>
          </a:p>
        </p:txBody>
      </p:sp>
      <p:sp>
        <p:nvSpPr>
          <p:cNvPr id="3" name="Espace réservé du pied de page 2"/>
          <p:cNvSpPr>
            <a:spLocks noGrp="1"/>
          </p:cNvSpPr>
          <p:nvPr>
            <p:ph type="ftr" sz="quarter" idx="11"/>
          </p:nvPr>
        </p:nvSpPr>
        <p:spPr/>
        <p:txBody>
          <a:bodyPr/>
          <a:lstStyle/>
          <a:p>
            <a:r>
              <a:rPr lang="fr-FR"/>
              <a:t>Réf.: nom_du_fichier(Trigramme)</a:t>
            </a:r>
          </a:p>
        </p:txBody>
      </p:sp>
      <p:sp>
        <p:nvSpPr>
          <p:cNvPr id="4" name="Espace réservé du numéro de diapositive 3"/>
          <p:cNvSpPr>
            <a:spLocks noGrp="1"/>
          </p:cNvSpPr>
          <p:nvPr>
            <p:ph type="sldNum" sz="quarter" idx="12"/>
          </p:nvPr>
        </p:nvSpPr>
        <p:spPr/>
        <p:txBody>
          <a:bodyPr/>
          <a:lstStyle/>
          <a:p>
            <a:fld id="{9D3A3D05-9DB4-4E57-BD77-FEEE4A6EA02E}" type="slidenum">
              <a:rPr lang="fr-FR" smtClean="0"/>
              <a:pPr/>
              <a:t>‹N°›</a:t>
            </a:fld>
            <a:r>
              <a:rPr lang="fr-FR" dirty="0"/>
              <a:t> / </a:t>
            </a:r>
            <a:r>
              <a:rPr lang="fr-FR" dirty="0" err="1"/>
              <a:t>nn</a:t>
            </a:r>
            <a:endParaRPr lang="fr-FR" dirty="0"/>
          </a:p>
        </p:txBody>
      </p:sp>
    </p:spTree>
    <p:extLst>
      <p:ext uri="{BB962C8B-B14F-4D97-AF65-F5344CB8AC3E}">
        <p14:creationId xmlns:p14="http://schemas.microsoft.com/office/powerpoint/2010/main" val="4045324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r>
              <a:rPr lang="fr-FR"/>
              <a:t>jj/mm/aaaa</a:t>
            </a:r>
          </a:p>
        </p:txBody>
      </p:sp>
      <p:sp>
        <p:nvSpPr>
          <p:cNvPr id="6" name="Espace réservé du pied de page 5"/>
          <p:cNvSpPr>
            <a:spLocks noGrp="1"/>
          </p:cNvSpPr>
          <p:nvPr>
            <p:ph type="ftr" sz="quarter" idx="11"/>
          </p:nvPr>
        </p:nvSpPr>
        <p:spPr/>
        <p:txBody>
          <a:bodyPr/>
          <a:lstStyle/>
          <a:p>
            <a:r>
              <a:rPr lang="fr-FR"/>
              <a:t>Réf.: nom_du_fichier(Trigramme)</a:t>
            </a:r>
          </a:p>
        </p:txBody>
      </p:sp>
      <p:sp>
        <p:nvSpPr>
          <p:cNvPr id="7" name="Espace réservé du numéro de diapositive 6"/>
          <p:cNvSpPr>
            <a:spLocks noGrp="1"/>
          </p:cNvSpPr>
          <p:nvPr>
            <p:ph type="sldNum" sz="quarter" idx="12"/>
          </p:nvPr>
        </p:nvSpPr>
        <p:spPr/>
        <p:txBody>
          <a:bodyPr/>
          <a:lstStyle/>
          <a:p>
            <a:fld id="{9D3A3D05-9DB4-4E57-BD77-FEEE4A6EA02E}" type="slidenum">
              <a:rPr lang="fr-FR" smtClean="0"/>
              <a:pPr/>
              <a:t>‹N°›</a:t>
            </a:fld>
            <a:r>
              <a:rPr lang="fr-FR" dirty="0"/>
              <a:t> / </a:t>
            </a:r>
            <a:r>
              <a:rPr lang="fr-FR" dirty="0" err="1"/>
              <a:t>nn</a:t>
            </a:r>
            <a:endParaRPr lang="fr-FR" dirty="0"/>
          </a:p>
        </p:txBody>
      </p:sp>
    </p:spTree>
    <p:extLst>
      <p:ext uri="{BB962C8B-B14F-4D97-AF65-F5344CB8AC3E}">
        <p14:creationId xmlns:p14="http://schemas.microsoft.com/office/powerpoint/2010/main" val="221322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310644"/>
            <a:ext cx="9144000" cy="6547356"/>
          </a:xfrm>
          <a:prstGeom prst="rect">
            <a:avLst/>
          </a:prstGeom>
        </p:spPr>
      </p:pic>
      <p:sp>
        <p:nvSpPr>
          <p:cNvPr id="2" name="Espace réservé du titre 1"/>
          <p:cNvSpPr>
            <a:spLocks noGrp="1"/>
          </p:cNvSpPr>
          <p:nvPr>
            <p:ph type="title"/>
          </p:nvPr>
        </p:nvSpPr>
        <p:spPr>
          <a:xfrm>
            <a:off x="288099" y="149378"/>
            <a:ext cx="8674273" cy="439346"/>
          </a:xfrm>
          <a:prstGeom prst="rect">
            <a:avLst/>
          </a:prstGeom>
        </p:spPr>
        <p:txBody>
          <a:bodyPr vert="horz" lIns="91440" tIns="45720" rIns="91440" bIns="45720" rtlCol="0" anchor="ctr">
            <a:noAutofit/>
          </a:bodyPr>
          <a:lstStyle/>
          <a:p>
            <a:r>
              <a:rPr lang="fr-FR" dirty="0"/>
              <a:t>Modifiez le style du titre</a:t>
            </a:r>
          </a:p>
        </p:txBody>
      </p:sp>
      <p:sp>
        <p:nvSpPr>
          <p:cNvPr id="3" name="Espace réservé du texte 2"/>
          <p:cNvSpPr>
            <a:spLocks noGrp="1"/>
          </p:cNvSpPr>
          <p:nvPr>
            <p:ph type="body" idx="1"/>
          </p:nvPr>
        </p:nvSpPr>
        <p:spPr>
          <a:xfrm>
            <a:off x="288098" y="1149263"/>
            <a:ext cx="8674273" cy="4525963"/>
          </a:xfrm>
          <a:prstGeom prst="rect">
            <a:avLst/>
          </a:prstGeom>
        </p:spPr>
        <p:txBody>
          <a:bodyPr vert="horz" lIns="91440" tIns="45720" rIns="91440" bIns="45720" rtlCol="0" anchor="ctr">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6828773" y="5996879"/>
            <a:ext cx="2133600" cy="365125"/>
          </a:xfrm>
          <a:prstGeom prst="rect">
            <a:avLst/>
          </a:prstGeom>
        </p:spPr>
        <p:txBody>
          <a:bodyPr vert="horz" lIns="91440" tIns="45720" rIns="91440" bIns="45720" rtlCol="0" anchor="ctr"/>
          <a:lstStyle>
            <a:lvl1pPr algn="r">
              <a:defRPr sz="1200">
                <a:solidFill>
                  <a:schemeClr val="bg1"/>
                </a:solidFill>
              </a:defRPr>
            </a:lvl1pPr>
          </a:lstStyle>
          <a:p>
            <a:r>
              <a:rPr lang="fr-FR"/>
              <a:t>jj/mm/aaaa</a:t>
            </a:r>
          </a:p>
        </p:txBody>
      </p:sp>
      <p:sp>
        <p:nvSpPr>
          <p:cNvPr id="5" name="Espace réservé du pied de page 4"/>
          <p:cNvSpPr>
            <a:spLocks noGrp="1"/>
          </p:cNvSpPr>
          <p:nvPr>
            <p:ph type="ftr" sz="quarter" idx="3"/>
          </p:nvPr>
        </p:nvSpPr>
        <p:spPr>
          <a:xfrm>
            <a:off x="5223353" y="6362004"/>
            <a:ext cx="3739020" cy="365125"/>
          </a:xfrm>
          <a:prstGeom prst="rect">
            <a:avLst/>
          </a:prstGeom>
        </p:spPr>
        <p:txBody>
          <a:bodyPr vert="horz" lIns="91440" tIns="45720" rIns="91440" bIns="45720" rtlCol="0" anchor="ctr"/>
          <a:lstStyle>
            <a:lvl1pPr algn="r">
              <a:defRPr sz="1200">
                <a:solidFill>
                  <a:schemeClr val="bg1"/>
                </a:solidFill>
              </a:defRPr>
            </a:lvl1pPr>
          </a:lstStyle>
          <a:p>
            <a:r>
              <a:rPr lang="fr-FR"/>
              <a:t>Réf.: nom_du_fichier(Trigramme)</a:t>
            </a:r>
            <a:endParaRPr lang="fr-FR" dirty="0"/>
          </a:p>
        </p:txBody>
      </p:sp>
      <p:sp>
        <p:nvSpPr>
          <p:cNvPr id="6" name="Espace réservé du numéro de diapositive 5"/>
          <p:cNvSpPr>
            <a:spLocks noGrp="1"/>
          </p:cNvSpPr>
          <p:nvPr>
            <p:ph type="sldNum" sz="quarter" idx="4"/>
          </p:nvPr>
        </p:nvSpPr>
        <p:spPr>
          <a:xfrm>
            <a:off x="2981195" y="6349478"/>
            <a:ext cx="2133600" cy="365125"/>
          </a:xfrm>
          <a:prstGeom prst="rect">
            <a:avLst/>
          </a:prstGeom>
        </p:spPr>
        <p:txBody>
          <a:bodyPr vert="horz" lIns="91440" tIns="45720" rIns="91440" bIns="45720" rtlCol="0" anchor="ctr"/>
          <a:lstStyle>
            <a:lvl1pPr algn="ctr">
              <a:defRPr sz="1200">
                <a:solidFill>
                  <a:schemeClr val="bg1"/>
                </a:solidFill>
              </a:defRPr>
            </a:lvl1pPr>
          </a:lstStyle>
          <a:p>
            <a:fld id="{9D3A3D05-9DB4-4E57-BD77-FEEE4A6EA02E}" type="slidenum">
              <a:rPr lang="fr-FR" smtClean="0"/>
              <a:pPr/>
              <a:t>‹N°›</a:t>
            </a:fld>
            <a:r>
              <a:rPr lang="fr-FR" dirty="0"/>
              <a:t> / </a:t>
            </a:r>
            <a:r>
              <a:rPr lang="fr-FR" dirty="0" err="1"/>
              <a:t>nn</a:t>
            </a:r>
            <a:endParaRPr lang="fr-FR" dirty="0"/>
          </a:p>
        </p:txBody>
      </p:sp>
    </p:spTree>
    <p:extLst>
      <p:ext uri="{BB962C8B-B14F-4D97-AF65-F5344CB8AC3E}">
        <p14:creationId xmlns:p14="http://schemas.microsoft.com/office/powerpoint/2010/main" val="3074316996"/>
      </p:ext>
    </p:extLst>
  </p:cSld>
  <p:clrMap bg1="lt1" tx1="dk1" bg2="lt2" tx2="dk2" accent1="accent1" accent2="accent2" accent3="accent3" accent4="accent4" accent5="accent5" accent6="accent6" hlink="hlink" folHlink="folHlink"/>
  <p:sldLayoutIdLst>
    <p:sldLayoutId id="2147483669"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hf hdr="0"/>
  <p:txStyles>
    <p:titleStyle>
      <a:lvl1pPr algn="ctr" defTabSz="914400" rtl="0" eaLnBrk="1" latinLnBrk="0" hangingPunct="1">
        <a:spcBef>
          <a:spcPct val="0"/>
        </a:spcBef>
        <a:buNone/>
        <a:defRPr sz="3200" b="1" kern="1200">
          <a:solidFill>
            <a:srgbClr val="EF3340"/>
          </a:solidFill>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673073" cy="5741394"/>
          </a:xfrm>
          <a:prstGeom prst="rect">
            <a:avLst/>
          </a:prstGeom>
        </p:spPr>
      </p:pic>
      <p:sp>
        <p:nvSpPr>
          <p:cNvPr id="5" name="Rectangle 4"/>
          <p:cNvSpPr/>
          <p:nvPr/>
        </p:nvSpPr>
        <p:spPr>
          <a:xfrm>
            <a:off x="3124200" y="0"/>
            <a:ext cx="6019800" cy="5741394"/>
          </a:xfrm>
          <a:prstGeom prst="rect">
            <a:avLst/>
          </a:prstGeom>
          <a:solidFill>
            <a:srgbClr val="EF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EF3340"/>
              </a:solidFill>
            </a:endParaRPr>
          </a:p>
        </p:txBody>
      </p:sp>
      <p:sp>
        <p:nvSpPr>
          <p:cNvPr id="2" name="Titre 1"/>
          <p:cNvSpPr>
            <a:spLocks noGrp="1"/>
          </p:cNvSpPr>
          <p:nvPr>
            <p:ph type="title"/>
          </p:nvPr>
        </p:nvSpPr>
        <p:spPr>
          <a:xfrm>
            <a:off x="777658" y="629245"/>
            <a:ext cx="8674273" cy="439346"/>
          </a:xfrm>
        </p:spPr>
        <p:txBody>
          <a:bodyPr/>
          <a:lstStyle/>
          <a:p>
            <a:br>
              <a:rPr lang="fr-FR" dirty="0">
                <a:solidFill>
                  <a:srgbClr val="EF3340"/>
                </a:solidFill>
              </a:rPr>
            </a:br>
            <a:endParaRPr lang="fr-FR" dirty="0">
              <a:solidFill>
                <a:srgbClr val="EF3340"/>
              </a:solidFill>
            </a:endParaRPr>
          </a:p>
        </p:txBody>
      </p:sp>
      <p:sp>
        <p:nvSpPr>
          <p:cNvPr id="3" name="Espace réservé du contenu 2"/>
          <p:cNvSpPr>
            <a:spLocks noGrp="1"/>
          </p:cNvSpPr>
          <p:nvPr>
            <p:ph idx="1"/>
          </p:nvPr>
        </p:nvSpPr>
        <p:spPr>
          <a:xfrm>
            <a:off x="1531643" y="128954"/>
            <a:ext cx="7551534" cy="5513570"/>
          </a:xfrm>
        </p:spPr>
        <p:txBody>
          <a:bodyPr>
            <a:normAutofit fontScale="92500" lnSpcReduction="20000"/>
          </a:bodyPr>
          <a:lstStyle/>
          <a:p>
            <a:pPr marL="0" indent="0" algn="r" fontAlgn="base">
              <a:spcBef>
                <a:spcPct val="0"/>
              </a:spcBef>
              <a:spcAft>
                <a:spcPct val="0"/>
              </a:spcAft>
              <a:buClr>
                <a:srgbClr val="000000"/>
              </a:buClr>
              <a:buSzPct val="100000"/>
              <a:buNone/>
            </a:pPr>
            <a:r>
              <a:rPr lang="fr-FR" sz="3600" b="1" dirty="0">
                <a:latin typeface="+mn-lt"/>
                <a:ea typeface="+mj-ea"/>
              </a:rPr>
              <a:t>Master Tourisme</a:t>
            </a:r>
          </a:p>
          <a:p>
            <a:pPr marL="0" indent="0" algn="r" fontAlgn="base">
              <a:spcBef>
                <a:spcPct val="0"/>
              </a:spcBef>
              <a:spcAft>
                <a:spcPct val="0"/>
              </a:spcAft>
              <a:buClr>
                <a:srgbClr val="000000"/>
              </a:buClr>
              <a:buSzPct val="100000"/>
              <a:buNone/>
            </a:pPr>
            <a:r>
              <a:rPr lang="fr-FR" sz="3600" b="1" dirty="0">
                <a:latin typeface="+mn-lt"/>
                <a:ea typeface="+mj-ea"/>
              </a:rPr>
              <a:t>I.T.M. </a:t>
            </a:r>
          </a:p>
          <a:p>
            <a:pPr marL="0" indent="0" algn="r" fontAlgn="base">
              <a:spcBef>
                <a:spcPct val="0"/>
              </a:spcBef>
              <a:spcAft>
                <a:spcPct val="0"/>
              </a:spcAft>
              <a:buClr>
                <a:srgbClr val="000000"/>
              </a:buClr>
              <a:buSzPct val="100000"/>
              <a:buNone/>
            </a:pPr>
            <a:r>
              <a:rPr lang="fr-FR" sz="3600" b="1" i="1" dirty="0">
                <a:solidFill>
                  <a:schemeClr val="bg1"/>
                </a:solidFill>
                <a:latin typeface="+mn-lt"/>
                <a:ea typeface="+mj-ea"/>
              </a:rPr>
              <a:t>International </a:t>
            </a:r>
          </a:p>
          <a:p>
            <a:pPr marL="0" indent="0" algn="r" fontAlgn="base">
              <a:spcBef>
                <a:spcPct val="0"/>
              </a:spcBef>
              <a:spcAft>
                <a:spcPct val="0"/>
              </a:spcAft>
              <a:buClr>
                <a:srgbClr val="000000"/>
              </a:buClr>
              <a:buSzPct val="100000"/>
              <a:buNone/>
            </a:pPr>
            <a:r>
              <a:rPr lang="fr-FR" sz="3600" b="1" i="1" dirty="0" err="1">
                <a:solidFill>
                  <a:schemeClr val="bg1"/>
                </a:solidFill>
                <a:latin typeface="+mn-lt"/>
                <a:ea typeface="+mj-ea"/>
              </a:rPr>
              <a:t>Tourism</a:t>
            </a:r>
            <a:r>
              <a:rPr lang="fr-FR" sz="3600" b="1" i="1" dirty="0">
                <a:solidFill>
                  <a:schemeClr val="bg1"/>
                </a:solidFill>
                <a:latin typeface="+mn-lt"/>
                <a:ea typeface="+mj-ea"/>
              </a:rPr>
              <a:t> </a:t>
            </a:r>
          </a:p>
          <a:p>
            <a:pPr marL="0" indent="0" algn="r" fontAlgn="base">
              <a:spcBef>
                <a:spcPct val="0"/>
              </a:spcBef>
              <a:spcAft>
                <a:spcPct val="0"/>
              </a:spcAft>
              <a:buClr>
                <a:srgbClr val="000000"/>
              </a:buClr>
              <a:buSzPct val="100000"/>
              <a:buNone/>
            </a:pPr>
            <a:r>
              <a:rPr lang="fr-FR" sz="3600" b="1" i="1" dirty="0">
                <a:solidFill>
                  <a:schemeClr val="bg1"/>
                </a:solidFill>
                <a:latin typeface="+mn-lt"/>
                <a:ea typeface="+mj-ea"/>
              </a:rPr>
              <a:t>Management</a:t>
            </a:r>
          </a:p>
          <a:p>
            <a:pPr marL="0" indent="0" algn="r" fontAlgn="base">
              <a:spcBef>
                <a:spcPct val="0"/>
              </a:spcBef>
              <a:spcAft>
                <a:spcPct val="0"/>
              </a:spcAft>
              <a:buClr>
                <a:srgbClr val="000000"/>
              </a:buClr>
              <a:buSzPct val="100000"/>
              <a:buNone/>
            </a:pPr>
            <a:endParaRPr lang="fr-FR" sz="3600" b="1" dirty="0"/>
          </a:p>
          <a:p>
            <a:pPr marL="0" indent="0" algn="r" fontAlgn="base">
              <a:spcBef>
                <a:spcPct val="0"/>
              </a:spcBef>
              <a:spcAft>
                <a:spcPct val="0"/>
              </a:spcAft>
              <a:buClr>
                <a:srgbClr val="000000"/>
              </a:buClr>
              <a:buSzPct val="100000"/>
              <a:buNone/>
            </a:pPr>
            <a:r>
              <a:rPr lang="fr-FR" sz="3600" b="1" dirty="0" err="1">
                <a:solidFill>
                  <a:schemeClr val="bg1"/>
                </a:solidFill>
              </a:rPr>
              <a:t>Semester</a:t>
            </a:r>
            <a:r>
              <a:rPr lang="fr-FR" sz="3600" b="1" dirty="0">
                <a:solidFill>
                  <a:schemeClr val="bg1"/>
                </a:solidFill>
              </a:rPr>
              <a:t> 10 </a:t>
            </a:r>
          </a:p>
          <a:p>
            <a:pPr marL="0" indent="0" algn="r" fontAlgn="base">
              <a:spcBef>
                <a:spcPct val="0"/>
              </a:spcBef>
              <a:spcAft>
                <a:spcPct val="0"/>
              </a:spcAft>
              <a:buClr>
                <a:srgbClr val="000000"/>
              </a:buClr>
              <a:buSzPct val="100000"/>
              <a:buNone/>
            </a:pPr>
            <a:r>
              <a:rPr lang="fr-FR" sz="3600" b="1" dirty="0">
                <a:solidFill>
                  <a:schemeClr val="bg1"/>
                </a:solidFill>
              </a:rPr>
              <a:t>for </a:t>
            </a:r>
            <a:r>
              <a:rPr lang="fr-FR" sz="3600" b="1" dirty="0" err="1">
                <a:solidFill>
                  <a:schemeClr val="bg1"/>
                </a:solidFill>
              </a:rPr>
              <a:t>incoming</a:t>
            </a:r>
            <a:r>
              <a:rPr lang="fr-FR" sz="3600" b="1" dirty="0">
                <a:solidFill>
                  <a:schemeClr val="bg1"/>
                </a:solidFill>
              </a:rPr>
              <a:t> </a:t>
            </a:r>
            <a:r>
              <a:rPr lang="fr-FR" sz="3600" b="1" dirty="0" err="1">
                <a:solidFill>
                  <a:schemeClr val="bg1"/>
                </a:solidFill>
              </a:rPr>
              <a:t>students</a:t>
            </a:r>
            <a:endParaRPr lang="fr-FR" sz="3600" b="1" dirty="0">
              <a:solidFill>
                <a:schemeClr val="bg1"/>
              </a:solidFill>
            </a:endParaRPr>
          </a:p>
          <a:p>
            <a:pPr marL="0" indent="0" algn="r" fontAlgn="base">
              <a:spcBef>
                <a:spcPct val="0"/>
              </a:spcBef>
              <a:spcAft>
                <a:spcPct val="0"/>
              </a:spcAft>
              <a:buClr>
                <a:srgbClr val="000000"/>
              </a:buClr>
              <a:buSzPct val="100000"/>
              <a:buNone/>
            </a:pPr>
            <a:endParaRPr lang="fr-FR" sz="3600" b="1" i="1" dirty="0">
              <a:solidFill>
                <a:schemeClr val="bg1"/>
              </a:solidFill>
              <a:latin typeface="+mn-lt"/>
              <a:ea typeface="+mj-ea"/>
            </a:endParaRPr>
          </a:p>
          <a:p>
            <a:pPr marL="0" indent="0" algn="r" fontAlgn="base">
              <a:spcBef>
                <a:spcPct val="0"/>
              </a:spcBef>
              <a:spcAft>
                <a:spcPct val="0"/>
              </a:spcAft>
              <a:buClr>
                <a:srgbClr val="000000"/>
              </a:buClr>
              <a:buSzPct val="100000"/>
              <a:buNone/>
            </a:pPr>
            <a:endParaRPr lang="fr-FR" sz="3600" i="1" dirty="0">
              <a:solidFill>
                <a:schemeClr val="bg1"/>
              </a:solidFill>
              <a:latin typeface="+mn-lt"/>
              <a:ea typeface="+mj-ea"/>
            </a:endParaRPr>
          </a:p>
          <a:p>
            <a:pPr marL="0" indent="0" algn="r" fontAlgn="base">
              <a:spcBef>
                <a:spcPct val="0"/>
              </a:spcBef>
              <a:spcAft>
                <a:spcPct val="0"/>
              </a:spcAft>
              <a:buClr>
                <a:srgbClr val="000000"/>
              </a:buClr>
              <a:buSzPct val="100000"/>
              <a:buNone/>
            </a:pPr>
            <a:r>
              <a:rPr lang="en-US" b="1" dirty="0">
                <a:latin typeface="Gotham Book"/>
              </a:rPr>
              <a:t>C</a:t>
            </a:r>
            <a:r>
              <a:rPr lang="en-US" b="1" dirty="0">
                <a:solidFill>
                  <a:schemeClr val="bg1"/>
                </a:solidFill>
                <a:latin typeface="Gotham Book"/>
              </a:rPr>
              <a:t>enter for </a:t>
            </a:r>
            <a:r>
              <a:rPr lang="en-US" b="1" dirty="0">
                <a:latin typeface="Gotham Book"/>
              </a:rPr>
              <a:t>I</a:t>
            </a:r>
            <a:r>
              <a:rPr lang="en-US" b="1" dirty="0">
                <a:solidFill>
                  <a:schemeClr val="bg1"/>
                </a:solidFill>
                <a:latin typeface="Gotham Book"/>
              </a:rPr>
              <a:t>nternational </a:t>
            </a:r>
            <a:r>
              <a:rPr lang="en-US" b="1" dirty="0">
                <a:latin typeface="Gotham Book"/>
              </a:rPr>
              <a:t>T</a:t>
            </a:r>
            <a:r>
              <a:rPr lang="en-US" b="1" dirty="0">
                <a:solidFill>
                  <a:schemeClr val="bg1"/>
                </a:solidFill>
                <a:latin typeface="Gotham Book"/>
              </a:rPr>
              <a:t>ourism </a:t>
            </a:r>
          </a:p>
          <a:p>
            <a:pPr marL="0" indent="0" algn="r" fontAlgn="base">
              <a:spcBef>
                <a:spcPct val="0"/>
              </a:spcBef>
              <a:spcAft>
                <a:spcPct val="0"/>
              </a:spcAft>
              <a:buClr>
                <a:srgbClr val="000000"/>
              </a:buClr>
              <a:buSzPct val="100000"/>
              <a:buNone/>
            </a:pPr>
            <a:r>
              <a:rPr lang="en-US" b="1" dirty="0">
                <a:latin typeface="Gotham Book"/>
              </a:rPr>
              <a:t>H</a:t>
            </a:r>
            <a:r>
              <a:rPr lang="en-US" b="1" dirty="0">
                <a:solidFill>
                  <a:schemeClr val="bg1"/>
                </a:solidFill>
                <a:latin typeface="Gotham Book"/>
              </a:rPr>
              <a:t>ospitality and </a:t>
            </a:r>
            <a:r>
              <a:rPr lang="en-US" b="1" dirty="0">
                <a:latin typeface="Gotham Book"/>
              </a:rPr>
              <a:t>E</a:t>
            </a:r>
            <a:r>
              <a:rPr lang="en-US" b="1" dirty="0">
                <a:solidFill>
                  <a:schemeClr val="bg1"/>
                </a:solidFill>
                <a:latin typeface="Gotham Book"/>
              </a:rPr>
              <a:t>vents </a:t>
            </a:r>
            <a:r>
              <a:rPr lang="en-US" b="1" dirty="0">
                <a:latin typeface="Gotham Book"/>
              </a:rPr>
              <a:t>M</a:t>
            </a:r>
            <a:r>
              <a:rPr lang="en-US" b="1" dirty="0">
                <a:solidFill>
                  <a:schemeClr val="bg1"/>
                </a:solidFill>
                <a:latin typeface="Gotham Book"/>
              </a:rPr>
              <a:t>anagement</a:t>
            </a:r>
          </a:p>
          <a:p>
            <a:pPr marL="0" indent="0" algn="r" fontAlgn="base">
              <a:spcBef>
                <a:spcPct val="0"/>
              </a:spcBef>
              <a:spcAft>
                <a:spcPct val="0"/>
              </a:spcAft>
              <a:buClr>
                <a:srgbClr val="000000"/>
              </a:buClr>
              <a:buSzPct val="100000"/>
              <a:buNone/>
            </a:pPr>
            <a:r>
              <a:rPr lang="en-US" b="1" dirty="0">
                <a:latin typeface="Gotham Book"/>
              </a:rPr>
              <a:t>C.I.T.H.E.M.E.</a:t>
            </a:r>
          </a:p>
        </p:txBody>
      </p:sp>
      <p:sp>
        <p:nvSpPr>
          <p:cNvPr id="13" name="ZoneTexte 12"/>
          <p:cNvSpPr txBox="1"/>
          <p:nvPr/>
        </p:nvSpPr>
        <p:spPr>
          <a:xfrm>
            <a:off x="0" y="0"/>
            <a:ext cx="3124200" cy="461665"/>
          </a:xfrm>
          <a:prstGeom prst="rect">
            <a:avLst/>
          </a:prstGeom>
          <a:solidFill>
            <a:schemeClr val="bg1"/>
          </a:solidFill>
        </p:spPr>
        <p:txBody>
          <a:bodyPr wrap="square" rtlCol="0">
            <a:spAutoFit/>
          </a:bodyPr>
          <a:lstStyle/>
          <a:p>
            <a:pPr algn="ctr"/>
            <a:r>
              <a:rPr lang="fr-FR" sz="2400" b="1" dirty="0"/>
              <a:t>Visuel de l’événement</a:t>
            </a:r>
          </a:p>
        </p:txBody>
      </p:sp>
      <p:pic>
        <p:nvPicPr>
          <p:cNvPr id="1026" name="Picture 2" descr="photo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3261814" cy="574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181464" y="6293662"/>
            <a:ext cx="2132507" cy="369332"/>
          </a:xfrm>
          <a:prstGeom prst="rect">
            <a:avLst/>
          </a:prstGeom>
        </p:spPr>
        <p:txBody>
          <a:bodyPr wrap="none">
            <a:spAutoFit/>
          </a:bodyPr>
          <a:lstStyle/>
          <a:p>
            <a:r>
              <a:rPr lang="fr-FR" dirty="0">
                <a:solidFill>
                  <a:schemeClr val="bg1"/>
                </a:solidFill>
              </a:rPr>
              <a:t>www.iae.univ-smb.fr</a:t>
            </a:r>
            <a:endParaRPr lang="fr-FR" dirty="0"/>
          </a:p>
        </p:txBody>
      </p:sp>
    </p:spTree>
    <p:extLst>
      <p:ext uri="{BB962C8B-B14F-4D97-AF65-F5344CB8AC3E}">
        <p14:creationId xmlns:p14="http://schemas.microsoft.com/office/powerpoint/2010/main" val="1026203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5600" y="-18004"/>
            <a:ext cx="6248400" cy="573204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rganigramme : Entrée manuelle 19"/>
          <p:cNvSpPr/>
          <p:nvPr/>
        </p:nvSpPr>
        <p:spPr>
          <a:xfrm rot="5400000">
            <a:off x="1705976" y="-1663535"/>
            <a:ext cx="5732048" cy="9144000"/>
          </a:xfrm>
          <a:prstGeom prst="flowChartManualInput">
            <a:avLst/>
          </a:prstGeom>
          <a:solidFill>
            <a:srgbClr val="EF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ZoneTexte 17"/>
          <p:cNvSpPr txBox="1"/>
          <p:nvPr/>
        </p:nvSpPr>
        <p:spPr>
          <a:xfrm>
            <a:off x="556192" y="1011209"/>
            <a:ext cx="5643271" cy="584775"/>
          </a:xfrm>
          <a:prstGeom prst="rect">
            <a:avLst/>
          </a:prstGeom>
          <a:noFill/>
        </p:spPr>
        <p:txBody>
          <a:bodyPr wrap="square" rtlCol="0">
            <a:spAutoFit/>
          </a:bodyPr>
          <a:lstStyle/>
          <a:p>
            <a:r>
              <a:rPr lang="fr-FR" sz="1600" b="1" dirty="0">
                <a:solidFill>
                  <a:schemeClr val="bg1"/>
                </a:solidFill>
                <a:latin typeface="Arial" panose="020B0604020202020204" pitchFamily="34" charset="0"/>
                <a:cs typeface="Arial" panose="020B0604020202020204" pitchFamily="34" charset="0"/>
              </a:rPr>
              <a:t>Business </a:t>
            </a:r>
            <a:r>
              <a:rPr lang="fr-FR" sz="1600" b="1" dirty="0" err="1">
                <a:solidFill>
                  <a:schemeClr val="bg1"/>
                </a:solidFill>
                <a:latin typeface="Arial" panose="020B0604020202020204" pitchFamily="34" charset="0"/>
                <a:cs typeface="Arial" panose="020B0604020202020204" pitchFamily="34" charset="0"/>
              </a:rPr>
              <a:t>Internship</a:t>
            </a:r>
            <a:r>
              <a:rPr lang="fr-FR" sz="1600" b="1" dirty="0">
                <a:solidFill>
                  <a:schemeClr val="bg1"/>
                </a:solidFill>
                <a:latin typeface="Arial" panose="020B0604020202020204" pitchFamily="34" charset="0"/>
                <a:cs typeface="Arial" panose="020B0604020202020204" pitchFamily="34" charset="0"/>
              </a:rPr>
              <a:t>, </a:t>
            </a:r>
            <a:r>
              <a:rPr lang="fr-FR" sz="1600" b="1" dirty="0" err="1">
                <a:solidFill>
                  <a:schemeClr val="bg1"/>
                </a:solidFill>
                <a:latin typeface="Arial" panose="020B0604020202020204" pitchFamily="34" charset="0"/>
                <a:cs typeface="Arial" panose="020B0604020202020204" pitchFamily="34" charset="0"/>
              </a:rPr>
              <a:t>academic</a:t>
            </a:r>
            <a:r>
              <a:rPr lang="fr-FR" sz="1600" b="1" dirty="0">
                <a:solidFill>
                  <a:schemeClr val="bg1"/>
                </a:solidFill>
                <a:latin typeface="Arial" panose="020B0604020202020204" pitchFamily="34" charset="0"/>
                <a:cs typeface="Arial" panose="020B0604020202020204" pitchFamily="34" charset="0"/>
              </a:rPr>
              <a:t> report </a:t>
            </a:r>
          </a:p>
          <a:p>
            <a:r>
              <a:rPr lang="fr-FR" sz="1600" b="1" dirty="0">
                <a:solidFill>
                  <a:schemeClr val="bg1"/>
                </a:solidFill>
                <a:latin typeface="Arial" panose="020B0604020202020204" pitchFamily="34" charset="0"/>
                <a:cs typeface="Arial" panose="020B0604020202020204" pitchFamily="34" charset="0"/>
              </a:rPr>
              <a:t>&amp; </a:t>
            </a:r>
            <a:r>
              <a:rPr lang="fr-FR" sz="1600" b="1" dirty="0" err="1">
                <a:solidFill>
                  <a:schemeClr val="bg1"/>
                </a:solidFill>
                <a:latin typeface="Arial" panose="020B0604020202020204" pitchFamily="34" charset="0"/>
                <a:cs typeface="Arial" panose="020B0604020202020204" pitchFamily="34" charset="0"/>
              </a:rPr>
              <a:t>professional</a:t>
            </a:r>
            <a:r>
              <a:rPr lang="fr-FR" sz="1600" b="1" dirty="0">
                <a:solidFill>
                  <a:schemeClr val="bg1"/>
                </a:solidFill>
                <a:latin typeface="Arial" panose="020B0604020202020204" pitchFamily="34" charset="0"/>
                <a:cs typeface="Arial" panose="020B0604020202020204" pitchFamily="34" charset="0"/>
              </a:rPr>
              <a:t> </a:t>
            </a:r>
            <a:r>
              <a:rPr lang="fr-FR" sz="1600" b="1" dirty="0" err="1">
                <a:solidFill>
                  <a:schemeClr val="bg1"/>
                </a:solidFill>
                <a:latin typeface="Arial" panose="020B0604020202020204" pitchFamily="34" charset="0"/>
                <a:cs typeface="Arial" panose="020B0604020202020204" pitchFamily="34" charset="0"/>
              </a:rPr>
              <a:t>skill</a:t>
            </a:r>
            <a:r>
              <a:rPr lang="fr-FR" sz="1600" b="1" dirty="0">
                <a:solidFill>
                  <a:schemeClr val="bg1"/>
                </a:solidFill>
                <a:latin typeface="Arial" panose="020B0604020202020204" pitchFamily="34" charset="0"/>
                <a:cs typeface="Arial" panose="020B0604020202020204" pitchFamily="34" charset="0"/>
              </a:rPr>
              <a:t> </a:t>
            </a:r>
            <a:r>
              <a:rPr lang="fr-FR" sz="1600" b="1" dirty="0" err="1">
                <a:solidFill>
                  <a:schemeClr val="bg1"/>
                </a:solidFill>
                <a:latin typeface="Arial" panose="020B0604020202020204" pitchFamily="34" charset="0"/>
                <a:cs typeface="Arial" panose="020B0604020202020204" pitchFamily="34" charset="0"/>
              </a:rPr>
              <a:t>defense</a:t>
            </a:r>
            <a:endParaRPr lang="fr-FR" sz="1600" b="1" dirty="0">
              <a:solidFill>
                <a:schemeClr val="bg1"/>
              </a:solidFill>
              <a:latin typeface="Arial" panose="020B0604020202020204" pitchFamily="34" charset="0"/>
              <a:cs typeface="Arial" panose="020B0604020202020204" pitchFamily="34" charset="0"/>
            </a:endParaRPr>
          </a:p>
        </p:txBody>
      </p:sp>
      <p:sp>
        <p:nvSpPr>
          <p:cNvPr id="12" name="ZoneTexte 11"/>
          <p:cNvSpPr txBox="1"/>
          <p:nvPr/>
        </p:nvSpPr>
        <p:spPr>
          <a:xfrm>
            <a:off x="304284" y="136702"/>
            <a:ext cx="7537811" cy="523220"/>
          </a:xfrm>
          <a:prstGeom prst="rect">
            <a:avLst/>
          </a:prstGeom>
          <a:noFill/>
        </p:spPr>
        <p:txBody>
          <a:bodyPr wrap="square" rtlCol="0">
            <a:spAutoFit/>
          </a:bodyPr>
          <a:lstStyle/>
          <a:p>
            <a:r>
              <a:rPr lang="fr-FR" sz="2800" b="1" dirty="0"/>
              <a:t>ITM : Master programme</a:t>
            </a:r>
          </a:p>
        </p:txBody>
      </p:sp>
      <p:cxnSp>
        <p:nvCxnSpPr>
          <p:cNvPr id="13" name="Connecteur droit 12"/>
          <p:cNvCxnSpPr>
            <a:cxnSpLocks/>
          </p:cNvCxnSpPr>
          <p:nvPr/>
        </p:nvCxnSpPr>
        <p:spPr>
          <a:xfrm>
            <a:off x="0" y="750603"/>
            <a:ext cx="486354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556193" y="2060177"/>
            <a:ext cx="4482776" cy="1938992"/>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The internship must last 5 months; it takes place between mid -April and the end of September.</a:t>
            </a:r>
          </a:p>
          <a:p>
            <a:endParaRPr lang="fr-FR" sz="1200" i="1" dirty="0">
              <a:latin typeface="Arial" panose="020B0604020202020204" pitchFamily="34" charset="0"/>
              <a:cs typeface="Arial" panose="020B0604020202020204" pitchFamily="34" charset="0"/>
            </a:endParaRPr>
          </a:p>
          <a:p>
            <a:r>
              <a:rPr lang="en-US" sz="1200" i="1" dirty="0">
                <a:latin typeface="Arial" panose="020B0604020202020204" pitchFamily="34" charset="0"/>
                <a:cs typeface="Arial" panose="020B0604020202020204" pitchFamily="34" charset="0"/>
              </a:rPr>
              <a:t>The missions of the internship must be related to the student’s expertise (in the tourism field) and correspond to Master’s level, that is to say should include high responsibilities.</a:t>
            </a:r>
          </a:p>
          <a:p>
            <a:endParaRPr lang="en-US" sz="1200" i="1" dirty="0">
              <a:latin typeface="Arial" panose="020B0604020202020204" pitchFamily="34" charset="0"/>
              <a:cs typeface="Arial" panose="020B0604020202020204" pitchFamily="34" charset="0"/>
            </a:endParaRPr>
          </a:p>
          <a:p>
            <a:r>
              <a:rPr lang="en-US" sz="1200" i="1" dirty="0">
                <a:latin typeface="Arial" panose="020B0604020202020204" pitchFamily="34" charset="0"/>
                <a:cs typeface="Arial" panose="020B0604020202020204" pitchFamily="34" charset="0"/>
              </a:rPr>
              <a:t>Students will have to write an academic dissertation (</a:t>
            </a:r>
            <a:r>
              <a:rPr lang="en-US" sz="1200" i="1" dirty="0" err="1">
                <a:latin typeface="Arial" panose="020B0604020202020204" pitchFamily="34" charset="0"/>
                <a:cs typeface="Arial" panose="020B0604020202020204" pitchFamily="34" charset="0"/>
              </a:rPr>
              <a:t>mémoire</a:t>
            </a:r>
            <a:r>
              <a:rPr lang="en-US" sz="1200" i="1" dirty="0">
                <a:latin typeface="Arial" panose="020B0604020202020204" pitchFamily="34" charset="0"/>
                <a:cs typeface="Arial" panose="020B0604020202020204" pitchFamily="34" charset="0"/>
              </a:rPr>
              <a:t>) in English with the academic research methodology (research question, literary review and original primary sources)</a:t>
            </a:r>
            <a:endParaRPr lang="en-GB" sz="1200" i="1" dirty="0">
              <a:latin typeface="Arial" panose="020B0604020202020204" pitchFamily="34" charset="0"/>
              <a:cs typeface="Arial" panose="020B0604020202020204" pitchFamily="34" charset="0"/>
            </a:endParaRPr>
          </a:p>
        </p:txBody>
      </p:sp>
      <p:pic>
        <p:nvPicPr>
          <p:cNvPr id="3076" name="Picture 4" descr="Résultat d’images pour prformance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586096" y="1166917"/>
            <a:ext cx="5835020" cy="350101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7627242" y="107925"/>
            <a:ext cx="1447800" cy="646331"/>
          </a:xfrm>
          <a:prstGeom prst="rect">
            <a:avLst/>
          </a:prstGeom>
        </p:spPr>
        <p:txBody>
          <a:bodyPr wrap="square">
            <a:spAutoFit/>
          </a:bodyPr>
          <a:lstStyle/>
          <a:p>
            <a:pPr algn="ctr"/>
            <a:r>
              <a:rPr lang="fr-FR" b="1" dirty="0">
                <a:solidFill>
                  <a:schemeClr val="bg1"/>
                </a:solidFill>
              </a:rPr>
              <a:t>Master 2 Sem. 10 </a:t>
            </a:r>
            <a:endParaRPr lang="fr-FR" dirty="0"/>
          </a:p>
        </p:txBody>
      </p:sp>
      <p:sp>
        <p:nvSpPr>
          <p:cNvPr id="14" name="Rectangle 13">
            <a:extLst>
              <a:ext uri="{FF2B5EF4-FFF2-40B4-BE49-F238E27FC236}">
                <a16:creationId xmlns:a16="http://schemas.microsoft.com/office/drawing/2014/main" id="{91CAD019-71FB-4339-A6F8-AE9DAEACE943}"/>
              </a:ext>
            </a:extLst>
          </p:cNvPr>
          <p:cNvSpPr/>
          <p:nvPr/>
        </p:nvSpPr>
        <p:spPr>
          <a:xfrm>
            <a:off x="556192" y="3939038"/>
            <a:ext cx="4626528" cy="276999"/>
          </a:xfrm>
          <a:prstGeom prst="rect">
            <a:avLst/>
          </a:prstGeom>
        </p:spPr>
        <p:txBody>
          <a:bodyPr wrap="square">
            <a:spAutoFit/>
          </a:bodyPr>
          <a:lstStyle/>
          <a:p>
            <a:r>
              <a:rPr lang="fr-FR" sz="1200" b="1" dirty="0">
                <a:solidFill>
                  <a:schemeClr val="bg1"/>
                </a:solidFill>
                <a:latin typeface="Arial" panose="020B0604020202020204" pitchFamily="34" charset="0"/>
                <a:cs typeface="Arial" panose="020B0604020202020204" pitchFamily="34" charset="0"/>
              </a:rPr>
              <a:t>6 ECTS / </a:t>
            </a:r>
            <a:r>
              <a:rPr lang="fr-FR" sz="1200" b="1" dirty="0" err="1">
                <a:solidFill>
                  <a:schemeClr val="bg1"/>
                </a:solidFill>
                <a:latin typeface="Arial" panose="020B0604020202020204" pitchFamily="34" charset="0"/>
                <a:cs typeface="Arial" panose="020B0604020202020204" pitchFamily="34" charset="0"/>
              </a:rPr>
              <a:t>Internship</a:t>
            </a:r>
            <a:r>
              <a:rPr lang="fr-FR" sz="1200" b="1" dirty="0">
                <a:solidFill>
                  <a:schemeClr val="bg1"/>
                </a:solidFill>
                <a:latin typeface="Arial" panose="020B0604020202020204" pitchFamily="34" charset="0"/>
                <a:cs typeface="Arial" panose="020B0604020202020204" pitchFamily="34" charset="0"/>
              </a:rPr>
              <a:t> and </a:t>
            </a:r>
            <a:r>
              <a:rPr lang="fr-FR" sz="1200" b="1" dirty="0" err="1">
                <a:solidFill>
                  <a:schemeClr val="bg1"/>
                </a:solidFill>
                <a:latin typeface="Arial" panose="020B0604020202020204" pitchFamily="34" charset="0"/>
                <a:cs typeface="Arial" panose="020B0604020202020204" pitchFamily="34" charset="0"/>
              </a:rPr>
              <a:t>academic</a:t>
            </a:r>
            <a:r>
              <a:rPr lang="fr-FR" sz="1200" b="1" dirty="0">
                <a:solidFill>
                  <a:schemeClr val="bg1"/>
                </a:solidFill>
                <a:latin typeface="Arial" panose="020B0604020202020204" pitchFamily="34" charset="0"/>
                <a:cs typeface="Arial" panose="020B0604020202020204" pitchFamily="34" charset="0"/>
              </a:rPr>
              <a:t> report</a:t>
            </a:r>
          </a:p>
        </p:txBody>
      </p:sp>
      <p:sp>
        <p:nvSpPr>
          <p:cNvPr id="16" name="ZoneTexte 15">
            <a:extLst>
              <a:ext uri="{FF2B5EF4-FFF2-40B4-BE49-F238E27FC236}">
                <a16:creationId xmlns:a16="http://schemas.microsoft.com/office/drawing/2014/main" id="{53610CDD-21AB-4CEE-9F49-6C7A183698B4}"/>
              </a:ext>
            </a:extLst>
          </p:cNvPr>
          <p:cNvSpPr txBox="1"/>
          <p:nvPr/>
        </p:nvSpPr>
        <p:spPr>
          <a:xfrm>
            <a:off x="1776672" y="1566310"/>
            <a:ext cx="4626528" cy="276999"/>
          </a:xfrm>
          <a:prstGeom prst="rect">
            <a:avLst/>
          </a:prstGeom>
          <a:noFill/>
        </p:spPr>
        <p:txBody>
          <a:bodyPr wrap="square">
            <a:spAutoFit/>
          </a:bodyPr>
          <a:lstStyle/>
          <a:p>
            <a:r>
              <a:rPr lang="fr-FR" sz="1200" b="1" i="1" u="sng" dirty="0">
                <a:latin typeface="Arial" panose="020B0604020202020204" pitchFamily="34" charset="0"/>
                <a:cs typeface="Arial" panose="020B0604020202020204" pitchFamily="34" charset="0"/>
              </a:rPr>
              <a:t>Savoie and Double-</a:t>
            </a:r>
            <a:r>
              <a:rPr lang="fr-FR" sz="1200" b="1" i="1" u="sng" dirty="0" err="1">
                <a:latin typeface="Arial" panose="020B0604020202020204" pitchFamily="34" charset="0"/>
                <a:cs typeface="Arial" panose="020B0604020202020204" pitchFamily="34" charset="0"/>
              </a:rPr>
              <a:t>degree</a:t>
            </a:r>
            <a:r>
              <a:rPr lang="fr-FR" sz="1200" b="1" i="1" u="sng" dirty="0">
                <a:latin typeface="Arial" panose="020B0604020202020204" pitchFamily="34" charset="0"/>
                <a:cs typeface="Arial" panose="020B0604020202020204" pitchFamily="34" charset="0"/>
              </a:rPr>
              <a:t> </a:t>
            </a:r>
            <a:r>
              <a:rPr lang="fr-FR" sz="1200" b="1" i="1" u="sng" dirty="0" err="1">
                <a:latin typeface="Arial" panose="020B0604020202020204" pitchFamily="34" charset="0"/>
                <a:cs typeface="Arial" panose="020B0604020202020204" pitchFamily="34" charset="0"/>
              </a:rPr>
              <a:t>students</a:t>
            </a:r>
            <a:r>
              <a:rPr lang="fr-FR" sz="1200" b="1" i="1" u="sng" dirty="0">
                <a:latin typeface="Arial" panose="020B0604020202020204" pitchFamily="34" charset="0"/>
                <a:cs typeface="Arial" panose="020B0604020202020204" pitchFamily="34" charset="0"/>
              </a:rPr>
              <a:t> </a:t>
            </a:r>
            <a:r>
              <a:rPr lang="fr-FR" sz="1200" b="1" i="1" u="sng" dirty="0" err="1">
                <a:latin typeface="Arial" panose="020B0604020202020204" pitchFamily="34" charset="0"/>
                <a:cs typeface="Arial" panose="020B0604020202020204" pitchFamily="34" charset="0"/>
              </a:rPr>
              <a:t>only</a:t>
            </a:r>
            <a:endParaRPr lang="en-GB" sz="1100" b="1" i="1" u="sng"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920AE82-003F-444A-B414-F2184CAB4036}"/>
              </a:ext>
            </a:extLst>
          </p:cNvPr>
          <p:cNvSpPr/>
          <p:nvPr/>
        </p:nvSpPr>
        <p:spPr>
          <a:xfrm>
            <a:off x="3733800" y="4643745"/>
            <a:ext cx="4572000" cy="1015663"/>
          </a:xfrm>
          <a:prstGeom prst="rect">
            <a:avLst/>
          </a:prstGeom>
        </p:spPr>
        <p:txBody>
          <a:bodyPr>
            <a:spAutoFit/>
          </a:bodyPr>
          <a:lstStyle/>
          <a:p>
            <a:r>
              <a:rPr lang="fr-FR" sz="1200" dirty="0">
                <a:solidFill>
                  <a:schemeClr val="bg1"/>
                </a:solidFill>
                <a:latin typeface="Arial" panose="020B0604020202020204" pitchFamily="34" charset="0"/>
                <a:cs typeface="Arial" panose="020B0604020202020204" pitchFamily="34" charset="0"/>
              </a:rPr>
              <a:t>Double-</a:t>
            </a:r>
            <a:r>
              <a:rPr lang="fr-FR" sz="1200" dirty="0" err="1">
                <a:solidFill>
                  <a:schemeClr val="bg1"/>
                </a:solidFill>
                <a:latin typeface="Arial" panose="020B0604020202020204" pitchFamily="34" charset="0"/>
                <a:cs typeface="Arial" panose="020B0604020202020204" pitchFamily="34" charset="0"/>
              </a:rPr>
              <a:t>degree</a:t>
            </a:r>
            <a:r>
              <a:rPr lang="fr-FR" sz="1200" dirty="0">
                <a:solidFill>
                  <a:schemeClr val="bg1"/>
                </a:solidFill>
                <a:latin typeface="Arial" panose="020B0604020202020204" pitchFamily="34" charset="0"/>
                <a:cs typeface="Arial" panose="020B0604020202020204" pitchFamily="34" charset="0"/>
              </a:rPr>
              <a:t> </a:t>
            </a:r>
            <a:r>
              <a:rPr lang="fr-FR" sz="1200" dirty="0" err="1">
                <a:solidFill>
                  <a:schemeClr val="bg1"/>
                </a:solidFill>
                <a:latin typeface="Arial" panose="020B0604020202020204" pitchFamily="34" charset="0"/>
                <a:cs typeface="Arial" panose="020B0604020202020204" pitchFamily="34" charset="0"/>
              </a:rPr>
              <a:t>students</a:t>
            </a:r>
            <a:r>
              <a:rPr lang="fr-FR" sz="1200" dirty="0">
                <a:solidFill>
                  <a:schemeClr val="bg1"/>
                </a:solidFill>
                <a:latin typeface="Arial" panose="020B0604020202020204" pitchFamily="34" charset="0"/>
                <a:cs typeface="Arial" panose="020B0604020202020204" pitchFamily="34" charset="0"/>
              </a:rPr>
              <a:t> must </a:t>
            </a:r>
            <a:r>
              <a:rPr lang="fr-FR" sz="1200" dirty="0" err="1">
                <a:solidFill>
                  <a:schemeClr val="bg1"/>
                </a:solidFill>
                <a:latin typeface="Arial" panose="020B0604020202020204" pitchFamily="34" charset="0"/>
                <a:cs typeface="Arial" panose="020B0604020202020204" pitchFamily="34" charset="0"/>
              </a:rPr>
              <a:t>complete</a:t>
            </a:r>
            <a:r>
              <a:rPr lang="fr-FR" sz="1200" dirty="0">
                <a:solidFill>
                  <a:schemeClr val="bg1"/>
                </a:solidFill>
                <a:latin typeface="Arial" panose="020B0604020202020204" pitchFamily="34" charset="0"/>
                <a:cs typeface="Arial" panose="020B0604020202020204" pitchFamily="34" charset="0"/>
              </a:rPr>
              <a:t> </a:t>
            </a:r>
            <a:r>
              <a:rPr lang="fr-FR" sz="1200" dirty="0" err="1">
                <a:solidFill>
                  <a:schemeClr val="bg1"/>
                </a:solidFill>
                <a:latin typeface="Arial" panose="020B0604020202020204" pitchFamily="34" charset="0"/>
                <a:cs typeface="Arial" panose="020B0604020202020204" pitchFamily="34" charset="0"/>
              </a:rPr>
              <a:t>this</a:t>
            </a:r>
            <a:r>
              <a:rPr lang="fr-FR" sz="1200" dirty="0">
                <a:solidFill>
                  <a:schemeClr val="bg1"/>
                </a:solidFill>
                <a:latin typeface="Arial" panose="020B0604020202020204" pitchFamily="34" charset="0"/>
                <a:cs typeface="Arial" panose="020B0604020202020204" pitchFamily="34" charset="0"/>
              </a:rPr>
              <a:t> module to </a:t>
            </a:r>
            <a:r>
              <a:rPr lang="fr-FR" sz="1200" dirty="0" err="1">
                <a:solidFill>
                  <a:schemeClr val="bg1"/>
                </a:solidFill>
                <a:latin typeface="Arial" panose="020B0604020202020204" pitchFamily="34" charset="0"/>
                <a:cs typeface="Arial" panose="020B0604020202020204" pitchFamily="34" charset="0"/>
              </a:rPr>
              <a:t>graduate</a:t>
            </a:r>
            <a:r>
              <a:rPr lang="fr-FR" sz="1200" dirty="0">
                <a:solidFill>
                  <a:schemeClr val="bg1"/>
                </a:solidFill>
                <a:latin typeface="Arial" panose="020B0604020202020204" pitchFamily="34" charset="0"/>
                <a:cs typeface="Arial" panose="020B0604020202020204" pitchFamily="34" charset="0"/>
              </a:rPr>
              <a:t> </a:t>
            </a:r>
            <a:r>
              <a:rPr lang="fr-FR" sz="1200" dirty="0" err="1">
                <a:solidFill>
                  <a:schemeClr val="bg1"/>
                </a:solidFill>
                <a:latin typeface="Arial" panose="020B0604020202020204" pitchFamily="34" charset="0"/>
                <a:cs typeface="Arial" panose="020B0604020202020204" pitchFamily="34" charset="0"/>
              </a:rPr>
              <a:t>with</a:t>
            </a:r>
            <a:r>
              <a:rPr lang="fr-FR" sz="1200" dirty="0">
                <a:solidFill>
                  <a:schemeClr val="bg1"/>
                </a:solidFill>
                <a:latin typeface="Arial" panose="020B0604020202020204" pitchFamily="34" charset="0"/>
                <a:cs typeface="Arial" panose="020B0604020202020204" pitchFamily="34" charset="0"/>
              </a:rPr>
              <a:t> USMB </a:t>
            </a:r>
            <a:r>
              <a:rPr lang="fr-FR" sz="1200" dirty="0" err="1">
                <a:solidFill>
                  <a:schemeClr val="bg1"/>
                </a:solidFill>
                <a:latin typeface="Arial" panose="020B0604020202020204" pitchFamily="34" charset="0"/>
                <a:cs typeface="Arial" panose="020B0604020202020204" pitchFamily="34" charset="0"/>
              </a:rPr>
              <a:t>Master’s</a:t>
            </a:r>
            <a:r>
              <a:rPr lang="fr-FR" sz="1200" dirty="0">
                <a:solidFill>
                  <a:schemeClr val="bg1"/>
                </a:solidFill>
                <a:latin typeface="Arial" panose="020B0604020202020204" pitchFamily="34" charset="0"/>
                <a:cs typeface="Arial" panose="020B0604020202020204" pitchFamily="34" charset="0"/>
              </a:rPr>
              <a:t> </a:t>
            </a:r>
            <a:r>
              <a:rPr lang="fr-FR" sz="1200" dirty="0" err="1">
                <a:solidFill>
                  <a:schemeClr val="bg1"/>
                </a:solidFill>
                <a:latin typeface="Arial" panose="020B0604020202020204" pitchFamily="34" charset="0"/>
                <a:cs typeface="Arial" panose="020B0604020202020204" pitchFamily="34" charset="0"/>
              </a:rPr>
              <a:t>degree</a:t>
            </a:r>
            <a:endParaRPr lang="fr-FR" sz="1200" dirty="0">
              <a:solidFill>
                <a:schemeClr val="bg1"/>
              </a:solidFill>
              <a:latin typeface="Arial" panose="020B0604020202020204" pitchFamily="34" charset="0"/>
              <a:cs typeface="Arial" panose="020B0604020202020204" pitchFamily="34" charset="0"/>
            </a:endParaRPr>
          </a:p>
          <a:p>
            <a:r>
              <a:rPr lang="fr-FR" sz="1200" dirty="0" err="1">
                <a:solidFill>
                  <a:schemeClr val="bg1"/>
                </a:solidFill>
                <a:latin typeface="Arial" panose="020B0604020202020204" pitchFamily="34" charset="0"/>
                <a:cs typeface="Arial" panose="020B0604020202020204" pitchFamily="34" charset="0"/>
              </a:rPr>
              <a:t>Incoming</a:t>
            </a:r>
            <a:r>
              <a:rPr lang="fr-FR" sz="1200" dirty="0">
                <a:solidFill>
                  <a:schemeClr val="bg1"/>
                </a:solidFill>
                <a:latin typeface="Arial" panose="020B0604020202020204" pitchFamily="34" charset="0"/>
                <a:cs typeface="Arial" panose="020B0604020202020204" pitchFamily="34" charset="0"/>
              </a:rPr>
              <a:t> </a:t>
            </a:r>
            <a:r>
              <a:rPr lang="fr-FR" sz="1200" dirty="0" err="1">
                <a:solidFill>
                  <a:schemeClr val="bg1"/>
                </a:solidFill>
                <a:latin typeface="Arial" panose="020B0604020202020204" pitchFamily="34" charset="0"/>
                <a:cs typeface="Arial" panose="020B0604020202020204" pitchFamily="34" charset="0"/>
              </a:rPr>
              <a:t>students</a:t>
            </a:r>
            <a:r>
              <a:rPr lang="fr-FR" sz="1200" dirty="0">
                <a:solidFill>
                  <a:schemeClr val="bg1"/>
                </a:solidFill>
                <a:latin typeface="Arial" panose="020B0604020202020204" pitchFamily="34" charset="0"/>
                <a:cs typeface="Arial" panose="020B0604020202020204" pitchFamily="34" charset="0"/>
              </a:rPr>
              <a:t> </a:t>
            </a:r>
            <a:r>
              <a:rPr lang="fr-FR" sz="1200" dirty="0" err="1">
                <a:solidFill>
                  <a:schemeClr val="bg1"/>
                </a:solidFill>
                <a:latin typeface="Arial" panose="020B0604020202020204" pitchFamily="34" charset="0"/>
                <a:cs typeface="Arial" panose="020B0604020202020204" pitchFamily="34" charset="0"/>
              </a:rPr>
              <a:t>may</a:t>
            </a:r>
            <a:r>
              <a:rPr lang="fr-FR" sz="1200" dirty="0">
                <a:solidFill>
                  <a:schemeClr val="bg1"/>
                </a:solidFill>
                <a:latin typeface="Arial" panose="020B0604020202020204" pitchFamily="34" charset="0"/>
                <a:cs typeface="Arial" panose="020B0604020202020204" pitchFamily="34" charset="0"/>
              </a:rPr>
              <a:t> replace the </a:t>
            </a:r>
            <a:r>
              <a:rPr lang="fr-FR" sz="1200" dirty="0" err="1">
                <a:solidFill>
                  <a:schemeClr val="bg1"/>
                </a:solidFill>
                <a:latin typeface="Arial" panose="020B0604020202020204" pitchFamily="34" charset="0"/>
                <a:cs typeface="Arial" panose="020B0604020202020204" pitchFamily="34" charset="0"/>
              </a:rPr>
              <a:t>summer</a:t>
            </a:r>
            <a:r>
              <a:rPr lang="fr-FR" sz="1200" dirty="0">
                <a:solidFill>
                  <a:schemeClr val="bg1"/>
                </a:solidFill>
                <a:latin typeface="Arial" panose="020B0604020202020204" pitchFamily="34" charset="0"/>
                <a:cs typeface="Arial" panose="020B0604020202020204" pitchFamily="34" charset="0"/>
              </a:rPr>
              <a:t> </a:t>
            </a:r>
            <a:r>
              <a:rPr lang="fr-FR" sz="1200" dirty="0" err="1">
                <a:solidFill>
                  <a:schemeClr val="bg1"/>
                </a:solidFill>
                <a:latin typeface="Arial" panose="020B0604020202020204" pitchFamily="34" charset="0"/>
                <a:cs typeface="Arial" panose="020B0604020202020204" pitchFamily="34" charset="0"/>
              </a:rPr>
              <a:t>internship</a:t>
            </a:r>
            <a:r>
              <a:rPr lang="fr-FR" sz="1200" dirty="0">
                <a:solidFill>
                  <a:schemeClr val="bg1"/>
                </a:solidFill>
                <a:latin typeface="Arial" panose="020B0604020202020204" pitchFamily="34" charset="0"/>
                <a:cs typeface="Arial" panose="020B0604020202020204" pitchFamily="34" charset="0"/>
              </a:rPr>
              <a:t> </a:t>
            </a:r>
            <a:r>
              <a:rPr lang="fr-FR" sz="1200" dirty="0" err="1">
                <a:solidFill>
                  <a:schemeClr val="bg1"/>
                </a:solidFill>
                <a:latin typeface="Arial" panose="020B0604020202020204" pitchFamily="34" charset="0"/>
                <a:cs typeface="Arial" panose="020B0604020202020204" pitchFamily="34" charset="0"/>
              </a:rPr>
              <a:t>with</a:t>
            </a:r>
            <a:endParaRPr lang="fr-FR" sz="1200" dirty="0">
              <a:solidFill>
                <a:schemeClr val="bg1"/>
              </a:solidFill>
              <a:latin typeface="Arial" panose="020B0604020202020204" pitchFamily="34" charset="0"/>
              <a:cs typeface="Arial" panose="020B0604020202020204" pitchFamily="34" charset="0"/>
            </a:endParaRPr>
          </a:p>
          <a:p>
            <a:r>
              <a:rPr lang="fr-FR" sz="1200" dirty="0">
                <a:solidFill>
                  <a:schemeClr val="bg1"/>
                </a:solidFill>
                <a:latin typeface="Arial" panose="020B0604020202020204" pitchFamily="34" charset="0"/>
                <a:cs typeface="Arial" panose="020B0604020202020204" pitchFamily="34" charset="0"/>
              </a:rPr>
              <a:t>« French as a </a:t>
            </a:r>
            <a:r>
              <a:rPr lang="fr-FR" sz="1200" dirty="0" err="1">
                <a:solidFill>
                  <a:schemeClr val="bg1"/>
                </a:solidFill>
                <a:latin typeface="Arial" panose="020B0604020202020204" pitchFamily="34" charset="0"/>
                <a:cs typeface="Arial" panose="020B0604020202020204" pitchFamily="34" charset="0"/>
              </a:rPr>
              <a:t>Foreign</a:t>
            </a:r>
            <a:r>
              <a:rPr lang="fr-FR" sz="1200" dirty="0">
                <a:solidFill>
                  <a:schemeClr val="bg1"/>
                </a:solidFill>
                <a:latin typeface="Arial" panose="020B0604020202020204" pitchFamily="34" charset="0"/>
                <a:cs typeface="Arial" panose="020B0604020202020204" pitchFamily="34" charset="0"/>
              </a:rPr>
              <a:t> </a:t>
            </a:r>
            <a:r>
              <a:rPr lang="fr-FR" sz="1200" dirty="0" err="1">
                <a:solidFill>
                  <a:schemeClr val="bg1"/>
                </a:solidFill>
                <a:latin typeface="Arial" panose="020B0604020202020204" pitchFamily="34" charset="0"/>
                <a:cs typeface="Arial" panose="020B0604020202020204" pitchFamily="34" charset="0"/>
              </a:rPr>
              <a:t>Language</a:t>
            </a:r>
            <a:r>
              <a:rPr lang="fr-FR" sz="1200" dirty="0">
                <a:solidFill>
                  <a:schemeClr val="bg1"/>
                </a:solidFill>
                <a:latin typeface="Arial" panose="020B0604020202020204" pitchFamily="34" charset="0"/>
                <a:cs typeface="Arial" panose="020B0604020202020204" pitchFamily="34" charset="0"/>
              </a:rPr>
              <a:t> » and « French Culture » courses to </a:t>
            </a:r>
            <a:r>
              <a:rPr lang="fr-FR" sz="1200" dirty="0" err="1">
                <a:solidFill>
                  <a:schemeClr val="bg1"/>
                </a:solidFill>
                <a:latin typeface="Arial" panose="020B0604020202020204" pitchFamily="34" charset="0"/>
                <a:cs typeface="Arial" panose="020B0604020202020204" pitchFamily="34" charset="0"/>
              </a:rPr>
              <a:t>complete</a:t>
            </a:r>
            <a:r>
              <a:rPr lang="fr-FR" sz="1200" dirty="0">
                <a:solidFill>
                  <a:schemeClr val="bg1"/>
                </a:solidFill>
                <a:latin typeface="Arial" panose="020B0604020202020204" pitchFamily="34" charset="0"/>
                <a:cs typeface="Arial" panose="020B0604020202020204" pitchFamily="34" charset="0"/>
              </a:rPr>
              <a:t> the 30 EC-</a:t>
            </a:r>
            <a:r>
              <a:rPr lang="fr-FR" sz="1200" dirty="0" err="1">
                <a:solidFill>
                  <a:schemeClr val="bg1"/>
                </a:solidFill>
                <a:latin typeface="Arial" panose="020B0604020202020204" pitchFamily="34" charset="0"/>
                <a:cs typeface="Arial" panose="020B0604020202020204" pitchFamily="34" charset="0"/>
              </a:rPr>
              <a:t>semester</a:t>
            </a:r>
            <a:endParaRPr lang="fr-FR" sz="1200" dirty="0"/>
          </a:p>
        </p:txBody>
      </p:sp>
    </p:spTree>
    <p:extLst>
      <p:ext uri="{BB962C8B-B14F-4D97-AF65-F5344CB8AC3E}">
        <p14:creationId xmlns:p14="http://schemas.microsoft.com/office/powerpoint/2010/main" val="1649659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rganigramme : Entrée manuelle 19"/>
          <p:cNvSpPr/>
          <p:nvPr/>
        </p:nvSpPr>
        <p:spPr>
          <a:xfrm rot="5400000">
            <a:off x="1314332" y="-1326586"/>
            <a:ext cx="5778363" cy="8407027"/>
          </a:xfrm>
          <a:prstGeom prst="flowChartManualInput">
            <a:avLst/>
          </a:prstGeom>
          <a:solidFill>
            <a:srgbClr val="EF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br>
              <a:rPr lang="fr-FR" dirty="0">
                <a:solidFill>
                  <a:srgbClr val="EF3340"/>
                </a:solidFill>
              </a:rPr>
            </a:br>
            <a:endParaRPr lang="fr-FR" dirty="0">
              <a:solidFill>
                <a:srgbClr val="EF3340"/>
              </a:solidFill>
            </a:endParaRPr>
          </a:p>
        </p:txBody>
      </p:sp>
      <p:sp>
        <p:nvSpPr>
          <p:cNvPr id="4" name="Espace réservé du contenu 3"/>
          <p:cNvSpPr>
            <a:spLocks noGrp="1"/>
          </p:cNvSpPr>
          <p:nvPr>
            <p:ph idx="1"/>
          </p:nvPr>
        </p:nvSpPr>
        <p:spPr>
          <a:xfrm>
            <a:off x="233493" y="1467979"/>
            <a:ext cx="6325696" cy="4399424"/>
          </a:xfrm>
        </p:spPr>
        <p:txBody>
          <a:bodyPr anchor="t">
            <a:noAutofit/>
          </a:bodyPr>
          <a:lstStyle/>
          <a:p>
            <a:pPr marL="0" indent="0">
              <a:spcAft>
                <a:spcPts val="0"/>
              </a:spcAft>
              <a:buNone/>
            </a:pPr>
            <a:endParaRPr lang="en-US" sz="1600" b="1" dirty="0">
              <a:ea typeface="Calibri"/>
            </a:endParaRPr>
          </a:p>
          <a:p>
            <a:pPr marL="0" indent="0">
              <a:spcAft>
                <a:spcPts val="0"/>
              </a:spcAft>
              <a:buNone/>
            </a:pPr>
            <a:r>
              <a:rPr lang="en-US" sz="1600" b="1" dirty="0">
                <a:ea typeface="Calibri"/>
              </a:rPr>
              <a:t>Week 3:   </a:t>
            </a:r>
            <a:r>
              <a:rPr lang="en-US" sz="1600" b="1" dirty="0">
                <a:solidFill>
                  <a:schemeClr val="bg1"/>
                </a:solidFill>
                <a:ea typeface="Calibri"/>
              </a:rPr>
              <a:t>ITM Induction days</a:t>
            </a:r>
          </a:p>
          <a:p>
            <a:pPr marL="0" indent="0">
              <a:spcAft>
                <a:spcPts val="0"/>
              </a:spcAft>
              <a:buNone/>
            </a:pPr>
            <a:endParaRPr lang="fr-FR" sz="800" b="1" dirty="0">
              <a:ea typeface="Calibri"/>
            </a:endParaRPr>
          </a:p>
          <a:p>
            <a:pPr marL="0" indent="0">
              <a:spcAft>
                <a:spcPts val="0"/>
              </a:spcAft>
              <a:buNone/>
            </a:pPr>
            <a:r>
              <a:rPr lang="en-US" sz="1600" b="1" dirty="0">
                <a:ea typeface="Calibri"/>
              </a:rPr>
              <a:t>Week 4:   </a:t>
            </a:r>
            <a:r>
              <a:rPr lang="en-US" sz="1600" b="1" dirty="0">
                <a:solidFill>
                  <a:schemeClr val="bg1"/>
                </a:solidFill>
                <a:ea typeface="Calibri"/>
              </a:rPr>
              <a:t>Regular classes start</a:t>
            </a:r>
          </a:p>
          <a:p>
            <a:pPr marL="0" indent="0">
              <a:spcAft>
                <a:spcPts val="0"/>
              </a:spcAft>
              <a:buNone/>
            </a:pPr>
            <a:endParaRPr lang="en-US" sz="800" b="1" dirty="0">
              <a:ea typeface="Calibri"/>
            </a:endParaRPr>
          </a:p>
          <a:p>
            <a:pPr marL="0" indent="0">
              <a:spcAft>
                <a:spcPts val="0"/>
              </a:spcAft>
              <a:buNone/>
            </a:pPr>
            <a:r>
              <a:rPr lang="fr-FR" sz="1600" b="1" dirty="0">
                <a:ea typeface="Calibri"/>
              </a:rPr>
              <a:t>Week 9: </a:t>
            </a:r>
            <a:r>
              <a:rPr lang="fr-FR" sz="1600" b="1" dirty="0">
                <a:solidFill>
                  <a:schemeClr val="bg1"/>
                </a:solidFill>
                <a:ea typeface="Calibri"/>
              </a:rPr>
              <a:t>Tour du Monde au Manège International </a:t>
            </a:r>
            <a:r>
              <a:rPr lang="fr-FR" sz="1600" b="1" dirty="0" err="1">
                <a:solidFill>
                  <a:schemeClr val="bg1"/>
                </a:solidFill>
                <a:ea typeface="Calibri"/>
              </a:rPr>
              <a:t>Fair</a:t>
            </a:r>
            <a:endParaRPr lang="fr-FR" sz="1600" b="1" dirty="0">
              <a:solidFill>
                <a:schemeClr val="bg1"/>
              </a:solidFill>
              <a:ea typeface="Calibri"/>
            </a:endParaRPr>
          </a:p>
          <a:p>
            <a:pPr marL="0" indent="0">
              <a:spcAft>
                <a:spcPts val="0"/>
              </a:spcAft>
              <a:buNone/>
            </a:pPr>
            <a:endParaRPr lang="fr-FR" sz="800" b="1" dirty="0">
              <a:solidFill>
                <a:schemeClr val="bg1"/>
              </a:solidFill>
              <a:ea typeface="Calibri"/>
            </a:endParaRPr>
          </a:p>
          <a:p>
            <a:pPr marL="0" indent="0">
              <a:spcAft>
                <a:spcPts val="0"/>
              </a:spcAft>
              <a:buNone/>
            </a:pPr>
            <a:r>
              <a:rPr lang="en-US" sz="1600" b="1" dirty="0">
                <a:ea typeface="Calibri"/>
              </a:rPr>
              <a:t>Week 10: </a:t>
            </a:r>
            <a:r>
              <a:rPr lang="en-US" sz="1600" b="1" dirty="0">
                <a:solidFill>
                  <a:schemeClr val="bg1"/>
                </a:solidFill>
                <a:ea typeface="Calibri"/>
              </a:rPr>
              <a:t>ITB Berlin </a:t>
            </a:r>
            <a:endParaRPr lang="fr-FR" sz="1600" b="1" dirty="0">
              <a:solidFill>
                <a:schemeClr val="bg1"/>
              </a:solidFill>
              <a:ea typeface="Calibri"/>
            </a:endParaRPr>
          </a:p>
          <a:p>
            <a:pPr marL="0" indent="0">
              <a:spcAft>
                <a:spcPts val="0"/>
              </a:spcAft>
              <a:buNone/>
            </a:pPr>
            <a:endParaRPr lang="fr-FR" sz="800" b="1" dirty="0">
              <a:ea typeface="Calibri"/>
            </a:endParaRPr>
          </a:p>
          <a:p>
            <a:pPr marL="0" indent="0">
              <a:spcAft>
                <a:spcPts val="0"/>
              </a:spcAft>
              <a:buNone/>
            </a:pPr>
            <a:r>
              <a:rPr lang="fr-FR" sz="1600" b="1" dirty="0">
                <a:ea typeface="Calibri"/>
              </a:rPr>
              <a:t>Week 12: </a:t>
            </a:r>
            <a:r>
              <a:rPr lang="fr-FR" sz="1600" b="1" dirty="0" err="1">
                <a:solidFill>
                  <a:schemeClr val="bg1"/>
                </a:solidFill>
                <a:ea typeface="Calibri"/>
              </a:rPr>
              <a:t>Study</a:t>
            </a:r>
            <a:r>
              <a:rPr lang="fr-FR" sz="1600" b="1" dirty="0">
                <a:solidFill>
                  <a:schemeClr val="bg1"/>
                </a:solidFill>
                <a:ea typeface="Calibri"/>
              </a:rPr>
              <a:t> </a:t>
            </a:r>
            <a:r>
              <a:rPr lang="fr-FR" sz="1600" b="1" dirty="0" err="1">
                <a:solidFill>
                  <a:schemeClr val="bg1"/>
                </a:solidFill>
                <a:ea typeface="Calibri"/>
              </a:rPr>
              <a:t>week</a:t>
            </a:r>
            <a:endParaRPr lang="fr-FR" sz="1600" b="1" dirty="0">
              <a:solidFill>
                <a:schemeClr val="bg1"/>
              </a:solidFill>
              <a:ea typeface="Calibri"/>
            </a:endParaRPr>
          </a:p>
          <a:p>
            <a:pPr marL="0" indent="0">
              <a:spcAft>
                <a:spcPts val="0"/>
              </a:spcAft>
              <a:buNone/>
            </a:pPr>
            <a:endParaRPr lang="en-US" sz="800" b="1" dirty="0">
              <a:ea typeface="Calibri"/>
            </a:endParaRPr>
          </a:p>
          <a:p>
            <a:pPr marL="0" indent="0">
              <a:buNone/>
            </a:pPr>
            <a:r>
              <a:rPr lang="en-US" sz="1600" b="1" dirty="0">
                <a:ea typeface="Calibri"/>
              </a:rPr>
              <a:t>Week 15: </a:t>
            </a:r>
            <a:r>
              <a:rPr lang="en-US" sz="1600" b="1" dirty="0" err="1">
                <a:solidFill>
                  <a:schemeClr val="bg1"/>
                </a:solidFill>
                <a:ea typeface="Calibri"/>
              </a:rPr>
              <a:t>FInal</a:t>
            </a:r>
            <a:r>
              <a:rPr lang="en-US" sz="1600" b="1" dirty="0">
                <a:solidFill>
                  <a:schemeClr val="bg1"/>
                </a:solidFill>
                <a:ea typeface="Calibri"/>
              </a:rPr>
              <a:t> presentation in front of a jury  </a:t>
            </a:r>
          </a:p>
          <a:p>
            <a:pPr marL="0" indent="0">
              <a:buNone/>
            </a:pPr>
            <a:endParaRPr lang="en-US" sz="800" b="1" dirty="0">
              <a:ea typeface="Calibri"/>
            </a:endParaRPr>
          </a:p>
          <a:p>
            <a:pPr marL="0" indent="0">
              <a:buNone/>
            </a:pPr>
            <a:r>
              <a:rPr lang="en-US" sz="1600" b="1" dirty="0">
                <a:ea typeface="Calibri"/>
              </a:rPr>
              <a:t>Week 16: </a:t>
            </a:r>
            <a:r>
              <a:rPr lang="en-US" sz="1600" b="1" dirty="0" err="1">
                <a:solidFill>
                  <a:schemeClr val="bg1"/>
                </a:solidFill>
                <a:ea typeface="Calibri"/>
              </a:rPr>
              <a:t>Savoie</a:t>
            </a:r>
            <a:r>
              <a:rPr lang="en-US" sz="1600" b="1" dirty="0">
                <a:solidFill>
                  <a:schemeClr val="bg1"/>
                </a:solidFill>
                <a:ea typeface="Calibri"/>
              </a:rPr>
              <a:t> and Double Diploma students only: </a:t>
            </a:r>
          </a:p>
          <a:p>
            <a:pPr marL="0" indent="0">
              <a:buNone/>
            </a:pPr>
            <a:r>
              <a:rPr lang="en-US" sz="1600" b="1" dirty="0">
                <a:solidFill>
                  <a:schemeClr val="bg1"/>
                </a:solidFill>
                <a:ea typeface="Calibri"/>
              </a:rPr>
              <a:t>	5-month work placement (April to Sept.)</a:t>
            </a:r>
            <a:endParaRPr lang="fr-FR" sz="1600" b="1" dirty="0">
              <a:solidFill>
                <a:schemeClr val="bg1"/>
              </a:solidFill>
              <a:ea typeface="Calibri"/>
            </a:endParaRPr>
          </a:p>
          <a:p>
            <a:pPr marL="0" indent="0">
              <a:buNone/>
            </a:pPr>
            <a:endParaRPr lang="fr-FR" sz="12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5161" y="326159"/>
            <a:ext cx="2485346" cy="16538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5162" y="4047520"/>
            <a:ext cx="2485346" cy="15101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ZoneTexte 15"/>
          <p:cNvSpPr txBox="1"/>
          <p:nvPr/>
        </p:nvSpPr>
        <p:spPr>
          <a:xfrm>
            <a:off x="304284" y="136702"/>
            <a:ext cx="7537811" cy="523220"/>
          </a:xfrm>
          <a:prstGeom prst="rect">
            <a:avLst/>
          </a:prstGeom>
          <a:noFill/>
        </p:spPr>
        <p:txBody>
          <a:bodyPr wrap="square" rtlCol="0">
            <a:spAutoFit/>
          </a:bodyPr>
          <a:lstStyle/>
          <a:p>
            <a:r>
              <a:rPr lang="fr-FR" sz="2800" b="1" dirty="0" err="1"/>
              <a:t>Academic</a:t>
            </a:r>
            <a:r>
              <a:rPr lang="fr-FR" sz="2800" b="1" dirty="0"/>
              <a:t> </a:t>
            </a:r>
            <a:r>
              <a:rPr lang="fr-FR" sz="2800" b="1" dirty="0" err="1"/>
              <a:t>calendar</a:t>
            </a:r>
            <a:endParaRPr lang="fr-FR" sz="2800" b="1" dirty="0"/>
          </a:p>
        </p:txBody>
      </p:sp>
      <p:cxnSp>
        <p:nvCxnSpPr>
          <p:cNvPr id="17" name="Connecteur droit 16"/>
          <p:cNvCxnSpPr>
            <a:cxnSpLocks/>
          </p:cNvCxnSpPr>
          <p:nvPr/>
        </p:nvCxnSpPr>
        <p:spPr>
          <a:xfrm>
            <a:off x="0" y="750603"/>
            <a:ext cx="486354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40335" y="1094966"/>
            <a:ext cx="5912013" cy="369332"/>
          </a:xfrm>
          <a:prstGeom prst="rect">
            <a:avLst/>
          </a:prstGeom>
        </p:spPr>
        <p:txBody>
          <a:bodyPr wrap="square">
            <a:spAutoFit/>
          </a:bodyPr>
          <a:lstStyle/>
          <a:p>
            <a:r>
              <a:rPr lang="en-US" b="1" dirty="0">
                <a:solidFill>
                  <a:schemeClr val="bg1"/>
                </a:solidFill>
                <a:latin typeface="Arial" panose="020B0604020202020204" pitchFamily="34" charset="0"/>
                <a:ea typeface="Calibri"/>
                <a:cs typeface="Arial" panose="020B0604020202020204" pitchFamily="34" charset="0"/>
              </a:rPr>
              <a:t>From mid January (week 3) to mid April (week 15)</a:t>
            </a:r>
            <a:endParaRPr lang="fr-FR" b="1" dirty="0">
              <a:solidFill>
                <a:schemeClr val="bg1"/>
              </a:solidFill>
              <a:latin typeface="Arial" panose="020B0604020202020204" pitchFamily="34" charset="0"/>
              <a:ea typeface="Calibri"/>
              <a:cs typeface="Arial" panose="020B0604020202020204" pitchFamily="34" charset="0"/>
            </a:endParaRPr>
          </a:p>
        </p:txBody>
      </p:sp>
      <p:pic>
        <p:nvPicPr>
          <p:cNvPr id="2050" name="Picture 2" descr="Résultat d’images pour chateau de cand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5161" y="2198878"/>
            <a:ext cx="2460369" cy="16402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57566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rganigramme : Entrée manuelle 19"/>
          <p:cNvSpPr/>
          <p:nvPr/>
        </p:nvSpPr>
        <p:spPr>
          <a:xfrm rot="5400000">
            <a:off x="1314332" y="-1314332"/>
            <a:ext cx="5778363" cy="8407027"/>
          </a:xfrm>
          <a:prstGeom prst="flowChartManualInput">
            <a:avLst/>
          </a:prstGeom>
          <a:solidFill>
            <a:srgbClr val="EF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br>
              <a:rPr lang="fr-FR" dirty="0">
                <a:solidFill>
                  <a:srgbClr val="EF3340"/>
                </a:solidFill>
              </a:rPr>
            </a:br>
            <a:endParaRPr lang="fr-FR" dirty="0">
              <a:solidFill>
                <a:srgbClr val="EF3340"/>
              </a:solidFill>
            </a:endParaRPr>
          </a:p>
        </p:txBody>
      </p:sp>
      <p:sp>
        <p:nvSpPr>
          <p:cNvPr id="5" name="Espace réservé du texte 4"/>
          <p:cNvSpPr>
            <a:spLocks noGrp="1"/>
          </p:cNvSpPr>
          <p:nvPr>
            <p:ph type="body" idx="13"/>
          </p:nvPr>
        </p:nvSpPr>
        <p:spPr>
          <a:xfrm>
            <a:off x="0" y="121619"/>
            <a:ext cx="8674272" cy="375780"/>
          </a:xfrm>
        </p:spPr>
        <p:txBody>
          <a:bodyPr/>
          <a:lstStyle/>
          <a:p>
            <a:pPr algn="l"/>
            <a:endParaRPr lang="fr-FR" sz="2800" b="1" dirty="0">
              <a:solidFill>
                <a:schemeClr val="bg1"/>
              </a:solidFill>
            </a:endParaRP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6386" y="5826961"/>
            <a:ext cx="1090618" cy="990121"/>
          </a:xfrm>
          <a:prstGeom prst="rect">
            <a:avLst/>
          </a:prstGeom>
        </p:spPr>
      </p:pic>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81" y="176278"/>
            <a:ext cx="5522595" cy="3685839"/>
          </a:xfrm>
          <a:prstGeom prst="rect">
            <a:avLst/>
          </a:prstGeom>
        </p:spPr>
      </p:pic>
      <p:pic>
        <p:nvPicPr>
          <p:cNvPr id="1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114795" y="3441700"/>
            <a:ext cx="3930480" cy="2201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6855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 d’images pour alpes cie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081" y="0"/>
            <a:ext cx="7683919" cy="5762939"/>
          </a:xfrm>
          <a:prstGeom prst="rect">
            <a:avLst/>
          </a:prstGeom>
          <a:noFill/>
          <a:extLst>
            <a:ext uri="{909E8E84-426E-40DD-AFC4-6F175D3DCCD1}">
              <a14:hiddenFill xmlns:a14="http://schemas.microsoft.com/office/drawing/2010/main">
                <a:solidFill>
                  <a:srgbClr val="FFFFFF"/>
                </a:solidFill>
              </a14:hiddenFill>
            </a:ext>
          </a:extLst>
        </p:spPr>
      </p:pic>
      <p:sp>
        <p:nvSpPr>
          <p:cNvPr id="20" name="Organigramme : Entrée manuelle 19"/>
          <p:cNvSpPr/>
          <p:nvPr/>
        </p:nvSpPr>
        <p:spPr>
          <a:xfrm rot="5400000">
            <a:off x="894009" y="-909437"/>
            <a:ext cx="5778363" cy="7566388"/>
          </a:xfrm>
          <a:prstGeom prst="flowChartManualInput">
            <a:avLst/>
          </a:prstGeom>
          <a:solidFill>
            <a:srgbClr val="EF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862953" y="291577"/>
            <a:ext cx="8674273" cy="439346"/>
          </a:xfrm>
        </p:spPr>
        <p:txBody>
          <a:bodyPr/>
          <a:lstStyle/>
          <a:p>
            <a:br>
              <a:rPr lang="fr-FR" dirty="0">
                <a:solidFill>
                  <a:srgbClr val="EF3340"/>
                </a:solidFill>
              </a:rPr>
            </a:br>
            <a:endParaRPr lang="fr-FR" dirty="0">
              <a:solidFill>
                <a:srgbClr val="EF3340"/>
              </a:solidFill>
            </a:endParaRPr>
          </a:p>
        </p:txBody>
      </p:sp>
      <p:cxnSp>
        <p:nvCxnSpPr>
          <p:cNvPr id="9" name="Connecteur droit 8"/>
          <p:cNvCxnSpPr>
            <a:cxnSpLocks/>
          </p:cNvCxnSpPr>
          <p:nvPr/>
        </p:nvCxnSpPr>
        <p:spPr>
          <a:xfrm>
            <a:off x="0" y="750603"/>
            <a:ext cx="486354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238022" y="809115"/>
            <a:ext cx="4229616" cy="338554"/>
          </a:xfrm>
          <a:prstGeom prst="rect">
            <a:avLst/>
          </a:prstGeom>
          <a:noFill/>
        </p:spPr>
        <p:txBody>
          <a:bodyPr wrap="square" rtlCol="0">
            <a:spAutoFit/>
          </a:bodyPr>
          <a:lstStyle/>
          <a:p>
            <a:r>
              <a:rPr lang="fr-FR" sz="1600" b="1" dirty="0" err="1">
                <a:solidFill>
                  <a:schemeClr val="bg1"/>
                </a:solidFill>
                <a:latin typeface="Arial" panose="020B0604020202020204" pitchFamily="34" charset="0"/>
                <a:cs typeface="Arial" panose="020B0604020202020204" pitchFamily="34" charset="0"/>
              </a:rPr>
              <a:t>Study</a:t>
            </a:r>
            <a:r>
              <a:rPr lang="fr-FR" sz="1600" b="1" dirty="0">
                <a:solidFill>
                  <a:schemeClr val="bg1"/>
                </a:solidFill>
                <a:latin typeface="Arial" panose="020B0604020202020204" pitchFamily="34" charset="0"/>
                <a:cs typeface="Arial" panose="020B0604020202020204" pitchFamily="34" charset="0"/>
              </a:rPr>
              <a:t> in English &amp; </a:t>
            </a:r>
            <a:r>
              <a:rPr lang="fr-FR" sz="1600" b="1" dirty="0" err="1">
                <a:solidFill>
                  <a:schemeClr val="bg1"/>
                </a:solidFill>
                <a:latin typeface="Arial" panose="020B0604020202020204" pitchFamily="34" charset="0"/>
                <a:cs typeface="Arial" panose="020B0604020202020204" pitchFamily="34" charset="0"/>
              </a:rPr>
              <a:t>improve</a:t>
            </a:r>
            <a:r>
              <a:rPr lang="fr-FR" sz="1600" b="1" dirty="0">
                <a:solidFill>
                  <a:schemeClr val="bg1"/>
                </a:solidFill>
                <a:latin typeface="Arial" panose="020B0604020202020204" pitchFamily="34" charset="0"/>
                <a:cs typeface="Arial" panose="020B0604020202020204" pitchFamily="34" charset="0"/>
              </a:rPr>
              <a:t> </a:t>
            </a:r>
            <a:r>
              <a:rPr lang="fr-FR" sz="1600" b="1" dirty="0" err="1">
                <a:solidFill>
                  <a:schemeClr val="bg1"/>
                </a:solidFill>
                <a:latin typeface="Arial" panose="020B0604020202020204" pitchFamily="34" charset="0"/>
                <a:cs typeface="Arial" panose="020B0604020202020204" pitchFamily="34" charset="0"/>
              </a:rPr>
              <a:t>your</a:t>
            </a:r>
            <a:r>
              <a:rPr lang="fr-FR" sz="1600" b="1" dirty="0">
                <a:solidFill>
                  <a:schemeClr val="bg1"/>
                </a:solidFill>
                <a:latin typeface="Arial" panose="020B0604020202020204" pitchFamily="34" charset="0"/>
                <a:cs typeface="Arial" panose="020B0604020202020204" pitchFamily="34" charset="0"/>
              </a:rPr>
              <a:t> French</a:t>
            </a:r>
          </a:p>
        </p:txBody>
      </p:sp>
      <p:sp>
        <p:nvSpPr>
          <p:cNvPr id="14" name="ZoneTexte 13"/>
          <p:cNvSpPr txBox="1"/>
          <p:nvPr/>
        </p:nvSpPr>
        <p:spPr>
          <a:xfrm>
            <a:off x="152632" y="136702"/>
            <a:ext cx="7537811" cy="523220"/>
          </a:xfrm>
          <a:prstGeom prst="rect">
            <a:avLst/>
          </a:prstGeom>
          <a:noFill/>
        </p:spPr>
        <p:txBody>
          <a:bodyPr wrap="square" rtlCol="0">
            <a:spAutoFit/>
          </a:bodyPr>
          <a:lstStyle/>
          <a:p>
            <a:r>
              <a:rPr lang="fr-FR" sz="2700" b="1" dirty="0" err="1"/>
              <a:t>Why</a:t>
            </a:r>
            <a:r>
              <a:rPr lang="fr-FR" sz="2700" b="1" dirty="0"/>
              <a:t> </a:t>
            </a:r>
            <a:r>
              <a:rPr lang="fr-FR" sz="2700" b="1" dirty="0" err="1"/>
              <a:t>choose</a:t>
            </a:r>
            <a:r>
              <a:rPr lang="fr-FR" sz="2700" b="1" dirty="0"/>
              <a:t> ITM at Université Savoie Mont Blanc?</a:t>
            </a:r>
          </a:p>
        </p:txBody>
      </p:sp>
      <p:sp>
        <p:nvSpPr>
          <p:cNvPr id="15" name="ZoneTexte 14"/>
          <p:cNvSpPr txBox="1"/>
          <p:nvPr/>
        </p:nvSpPr>
        <p:spPr>
          <a:xfrm>
            <a:off x="238022" y="1889604"/>
            <a:ext cx="3124986" cy="338554"/>
          </a:xfrm>
          <a:prstGeom prst="rect">
            <a:avLst/>
          </a:prstGeom>
          <a:noFill/>
        </p:spPr>
        <p:txBody>
          <a:bodyPr wrap="square" rtlCol="0">
            <a:spAutoFit/>
          </a:bodyPr>
          <a:lstStyle/>
          <a:p>
            <a:r>
              <a:rPr lang="fr-FR" sz="1600" b="1" dirty="0">
                <a:solidFill>
                  <a:schemeClr val="bg1"/>
                </a:solidFill>
                <a:latin typeface="Arial" panose="020B0604020202020204" pitchFamily="34" charset="0"/>
                <a:cs typeface="Arial" panose="020B0604020202020204" pitchFamily="34" charset="0"/>
              </a:rPr>
              <a:t>« A-</a:t>
            </a:r>
            <a:r>
              <a:rPr lang="fr-FR" sz="1600" b="1" dirty="0" err="1">
                <a:solidFill>
                  <a:schemeClr val="bg1"/>
                </a:solidFill>
                <a:latin typeface="Arial" panose="020B0604020202020204" pitchFamily="34" charset="0"/>
                <a:cs typeface="Arial" panose="020B0604020202020204" pitchFamily="34" charset="0"/>
              </a:rPr>
              <a:t>rated</a:t>
            </a:r>
            <a:r>
              <a:rPr lang="fr-FR" sz="1600" b="1" dirty="0">
                <a:solidFill>
                  <a:schemeClr val="bg1"/>
                </a:solidFill>
                <a:latin typeface="Arial" panose="020B0604020202020204" pitchFamily="34" charset="0"/>
                <a:cs typeface="Arial" panose="020B0604020202020204" pitchFamily="34" charset="0"/>
              </a:rPr>
              <a:t> » </a:t>
            </a:r>
            <a:r>
              <a:rPr lang="fr-FR" sz="1600" b="1" dirty="0" err="1">
                <a:solidFill>
                  <a:schemeClr val="bg1"/>
                </a:solidFill>
                <a:latin typeface="Arial" panose="020B0604020202020204" pitchFamily="34" charset="0"/>
                <a:cs typeface="Arial" panose="020B0604020202020204" pitchFamily="34" charset="0"/>
              </a:rPr>
              <a:t>teaching</a:t>
            </a:r>
            <a:r>
              <a:rPr lang="fr-FR" sz="1600" b="1" dirty="0">
                <a:solidFill>
                  <a:schemeClr val="bg1"/>
                </a:solidFill>
                <a:latin typeface="Arial" panose="020B0604020202020204" pitchFamily="34" charset="0"/>
                <a:cs typeface="Arial" panose="020B0604020202020204" pitchFamily="34" charset="0"/>
              </a:rPr>
              <a:t> &amp; content</a:t>
            </a:r>
            <a:endParaRPr lang="en-GB" sz="1200" b="1" i="1" dirty="0">
              <a:latin typeface="Arial" panose="020B0604020202020204" pitchFamily="34" charset="0"/>
              <a:cs typeface="Arial" panose="020B0604020202020204" pitchFamily="34" charset="0"/>
            </a:endParaRPr>
          </a:p>
        </p:txBody>
      </p:sp>
      <p:sp>
        <p:nvSpPr>
          <p:cNvPr id="16" name="ZoneTexte 15"/>
          <p:cNvSpPr txBox="1"/>
          <p:nvPr/>
        </p:nvSpPr>
        <p:spPr>
          <a:xfrm>
            <a:off x="238022" y="2970093"/>
            <a:ext cx="3683516" cy="338554"/>
          </a:xfrm>
          <a:prstGeom prst="rect">
            <a:avLst/>
          </a:prstGeom>
          <a:noFill/>
        </p:spPr>
        <p:txBody>
          <a:bodyPr wrap="square" rtlCol="0">
            <a:spAutoFit/>
          </a:bodyPr>
          <a:lstStyle/>
          <a:p>
            <a:pPr marL="0" lvl="5"/>
            <a:r>
              <a:rPr lang="fr-FR" sz="1600" b="1" dirty="0" err="1">
                <a:solidFill>
                  <a:schemeClr val="bg1"/>
                </a:solidFill>
                <a:latin typeface="Arial" panose="020B0604020202020204" pitchFamily="34" charset="0"/>
                <a:cs typeface="Arial" panose="020B0604020202020204" pitchFamily="34" charset="0"/>
              </a:rPr>
              <a:t>Quality</a:t>
            </a:r>
            <a:r>
              <a:rPr lang="fr-FR" sz="1600" b="1" dirty="0">
                <a:solidFill>
                  <a:schemeClr val="bg1"/>
                </a:solidFill>
                <a:latin typeface="Arial" panose="020B0604020202020204" pitchFamily="34" charset="0"/>
                <a:cs typeface="Arial" panose="020B0604020202020204" pitchFamily="34" charset="0"/>
              </a:rPr>
              <a:t> accommodation &amp; </a:t>
            </a:r>
            <a:r>
              <a:rPr lang="fr-FR" sz="1600" b="1" dirty="0" err="1">
                <a:solidFill>
                  <a:schemeClr val="bg1"/>
                </a:solidFill>
                <a:latin typeface="Arial" panose="020B0604020202020204" pitchFamily="34" charset="0"/>
                <a:cs typeface="Arial" panose="020B0604020202020204" pitchFamily="34" charset="0"/>
              </a:rPr>
              <a:t>activities</a:t>
            </a:r>
            <a:endParaRPr lang="fr-FR" sz="1600" b="1" dirty="0">
              <a:solidFill>
                <a:schemeClr val="bg1"/>
              </a:solidFill>
              <a:latin typeface="Arial" panose="020B0604020202020204" pitchFamily="34" charset="0"/>
              <a:cs typeface="Arial" panose="020B0604020202020204" pitchFamily="34" charset="0"/>
            </a:endParaRPr>
          </a:p>
        </p:txBody>
      </p:sp>
      <p:sp>
        <p:nvSpPr>
          <p:cNvPr id="17" name="ZoneTexte 16"/>
          <p:cNvSpPr txBox="1"/>
          <p:nvPr/>
        </p:nvSpPr>
        <p:spPr>
          <a:xfrm>
            <a:off x="238021" y="4235248"/>
            <a:ext cx="6808699" cy="338554"/>
          </a:xfrm>
          <a:prstGeom prst="rect">
            <a:avLst/>
          </a:prstGeom>
          <a:noFill/>
        </p:spPr>
        <p:txBody>
          <a:bodyPr wrap="square" rtlCol="0">
            <a:spAutoFit/>
          </a:bodyPr>
          <a:lstStyle/>
          <a:p>
            <a:r>
              <a:rPr lang="fr-FR" sz="1600" b="1" dirty="0">
                <a:solidFill>
                  <a:schemeClr val="bg1"/>
                </a:solidFill>
                <a:latin typeface="Arial" panose="020B0604020202020204" pitchFamily="34" charset="0"/>
                <a:cs typeface="Arial" panose="020B0604020202020204" pitchFamily="34" charset="0"/>
              </a:rPr>
              <a:t>Gateway to the French </a:t>
            </a:r>
            <a:r>
              <a:rPr lang="fr-FR" sz="1600" b="1" dirty="0" err="1">
                <a:solidFill>
                  <a:schemeClr val="bg1"/>
                </a:solidFill>
                <a:latin typeface="Arial" panose="020B0604020202020204" pitchFamily="34" charset="0"/>
                <a:cs typeface="Arial" panose="020B0604020202020204" pitchFamily="34" charset="0"/>
              </a:rPr>
              <a:t>Alps</a:t>
            </a:r>
            <a:r>
              <a:rPr lang="fr-FR" sz="1600" b="1" dirty="0">
                <a:solidFill>
                  <a:schemeClr val="bg1"/>
                </a:solidFill>
                <a:latin typeface="Arial" panose="020B0604020202020204" pitchFamily="34" charset="0"/>
                <a:cs typeface="Arial" panose="020B0604020202020204" pitchFamily="34" charset="0"/>
              </a:rPr>
              <a:t> &amp; </a:t>
            </a:r>
            <a:r>
              <a:rPr lang="fr-FR" sz="1600" b="1" dirty="0" err="1">
                <a:solidFill>
                  <a:schemeClr val="bg1"/>
                </a:solidFill>
                <a:latin typeface="Arial" panose="020B0604020202020204" pitchFamily="34" charset="0"/>
                <a:cs typeface="Arial" panose="020B0604020202020204" pitchFamily="34" charset="0"/>
              </a:rPr>
              <a:t>lakes</a:t>
            </a:r>
            <a:r>
              <a:rPr lang="fr-FR" sz="1600" b="1" dirty="0">
                <a:solidFill>
                  <a:schemeClr val="bg1"/>
                </a:solidFill>
                <a:latin typeface="Arial" panose="020B0604020202020204" pitchFamily="34" charset="0"/>
                <a:cs typeface="Arial" panose="020B0604020202020204" pitchFamily="34" charset="0"/>
              </a:rPr>
              <a:t>: total </a:t>
            </a:r>
            <a:r>
              <a:rPr lang="fr-FR" sz="1600" b="1" dirty="0" err="1">
                <a:solidFill>
                  <a:schemeClr val="bg1"/>
                </a:solidFill>
                <a:latin typeface="Arial" panose="020B0604020202020204" pitchFamily="34" charset="0"/>
                <a:cs typeface="Arial" panose="020B0604020202020204" pitchFamily="34" charset="0"/>
              </a:rPr>
              <a:t>student</a:t>
            </a:r>
            <a:r>
              <a:rPr lang="fr-FR" sz="1600" b="1" dirty="0">
                <a:solidFill>
                  <a:schemeClr val="bg1"/>
                </a:solidFill>
                <a:latin typeface="Arial" panose="020B0604020202020204" pitchFamily="34" charset="0"/>
                <a:cs typeface="Arial" panose="020B0604020202020204" pitchFamily="34" charset="0"/>
              </a:rPr>
              <a:t> </a:t>
            </a:r>
            <a:r>
              <a:rPr lang="fr-FR" sz="1600" b="1" dirty="0" err="1">
                <a:solidFill>
                  <a:schemeClr val="bg1"/>
                </a:solidFill>
                <a:latin typeface="Arial" panose="020B0604020202020204" pitchFamily="34" charset="0"/>
                <a:cs typeface="Arial" panose="020B0604020202020204" pitchFamily="34" charset="0"/>
              </a:rPr>
              <a:t>experience</a:t>
            </a:r>
            <a:endParaRPr lang="fr-FR" sz="1600" b="1"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238022" y="1103138"/>
            <a:ext cx="5835607" cy="830997"/>
          </a:xfrm>
          <a:prstGeom prst="rect">
            <a:avLst/>
          </a:prstGeom>
        </p:spPr>
        <p:txBody>
          <a:bodyPr wrap="square">
            <a:spAutoFit/>
          </a:bodyPr>
          <a:lstStyle/>
          <a:p>
            <a:r>
              <a:rPr lang="fr-FR" sz="1200" i="1" dirty="0">
                <a:latin typeface="Arial" panose="020B0604020202020204" pitchFamily="34" charset="0"/>
                <a:cs typeface="Arial" panose="020B0604020202020204" pitchFamily="34" charset="0"/>
              </a:rPr>
              <a:t>Full </a:t>
            </a:r>
            <a:r>
              <a:rPr lang="fr-FR" sz="1200" i="1" dirty="0" err="1">
                <a:latin typeface="Arial" panose="020B0604020202020204" pitchFamily="34" charset="0"/>
                <a:cs typeface="Arial" panose="020B0604020202020204" pitchFamily="34" charset="0"/>
              </a:rPr>
              <a:t>semester</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workload</a:t>
            </a:r>
            <a:r>
              <a:rPr lang="fr-FR" sz="1200" i="1" dirty="0">
                <a:latin typeface="Arial" panose="020B0604020202020204" pitchFamily="34" charset="0"/>
                <a:cs typeface="Arial" panose="020B0604020202020204" pitchFamily="34" charset="0"/>
              </a:rPr>
              <a:t> of </a:t>
            </a:r>
            <a:r>
              <a:rPr lang="fr-FR" sz="1200" i="1" dirty="0" err="1">
                <a:latin typeface="Arial" panose="020B0604020202020204" pitchFamily="34" charset="0"/>
                <a:cs typeface="Arial" panose="020B0604020202020204" pitchFamily="34" charset="0"/>
              </a:rPr>
              <a:t>our</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Tourism</a:t>
            </a:r>
            <a:r>
              <a:rPr lang="fr-FR" sz="1200" i="1" dirty="0">
                <a:latin typeface="Arial" panose="020B0604020202020204" pitchFamily="34" charset="0"/>
                <a:cs typeface="Arial" panose="020B0604020202020204" pitchFamily="34" charset="0"/>
              </a:rPr>
              <a:t> Management </a:t>
            </a:r>
            <a:r>
              <a:rPr lang="fr-FR" sz="1200" i="1" dirty="0" err="1">
                <a:latin typeface="Arial" panose="020B0604020202020204" pitchFamily="34" charset="0"/>
                <a:cs typeface="Arial" panose="020B0604020202020204" pitchFamily="34" charset="0"/>
              </a:rPr>
              <a:t>master’s</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degree</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taught</a:t>
            </a:r>
            <a:r>
              <a:rPr lang="fr-FR" sz="1200" i="1" dirty="0">
                <a:latin typeface="Arial" panose="020B0604020202020204" pitchFamily="34" charset="0"/>
                <a:cs typeface="Arial" panose="020B0604020202020204" pitchFamily="34" charset="0"/>
              </a:rPr>
              <a:t> in English / Double </a:t>
            </a:r>
            <a:r>
              <a:rPr lang="fr-FR" sz="1200" i="1" dirty="0" err="1">
                <a:latin typeface="Arial" panose="020B0604020202020204" pitchFamily="34" charset="0"/>
                <a:cs typeface="Arial" panose="020B0604020202020204" pitchFamily="34" charset="0"/>
              </a:rPr>
              <a:t>diploma</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possibilities</a:t>
            </a:r>
            <a:r>
              <a:rPr lang="fr-FR" sz="1200" i="1" dirty="0">
                <a:latin typeface="Arial" panose="020B0604020202020204" pitchFamily="34" charset="0"/>
                <a:cs typeface="Arial" panose="020B0604020202020204" pitchFamily="34" charset="0"/>
              </a:rPr>
              <a:t> / Up-to- the-minute mix of </a:t>
            </a:r>
            <a:r>
              <a:rPr lang="fr-FR" sz="1200" i="1" dirty="0" err="1">
                <a:latin typeface="Arial" panose="020B0604020202020204" pitchFamily="34" charset="0"/>
                <a:cs typeface="Arial" panose="020B0604020202020204" pitchFamily="34" charset="0"/>
              </a:rPr>
              <a:t>specialist</a:t>
            </a:r>
            <a:r>
              <a:rPr lang="fr-FR" sz="1200" i="1" dirty="0">
                <a:latin typeface="Arial" panose="020B0604020202020204" pitchFamily="34" charset="0"/>
                <a:cs typeface="Arial" panose="020B0604020202020204" pitchFamily="34" charset="0"/>
              </a:rPr>
              <a:t> lectures, interactive </a:t>
            </a:r>
            <a:r>
              <a:rPr lang="fr-FR" sz="1200" i="1" dirty="0" err="1">
                <a:latin typeface="Arial" panose="020B0604020202020204" pitchFamily="34" charset="0"/>
                <a:cs typeface="Arial" panose="020B0604020202020204" pitchFamily="34" charset="0"/>
              </a:rPr>
              <a:t>seminars</a:t>
            </a:r>
            <a:r>
              <a:rPr lang="fr-FR" sz="1200" i="1" dirty="0">
                <a:latin typeface="Arial" panose="020B0604020202020204" pitchFamily="34" charset="0"/>
                <a:cs typeface="Arial" panose="020B0604020202020204" pitchFamily="34" charset="0"/>
              </a:rPr>
              <a:t> and case-</a:t>
            </a:r>
            <a:r>
              <a:rPr lang="fr-FR" sz="1200" i="1" dirty="0" err="1">
                <a:latin typeface="Arial" panose="020B0604020202020204" pitchFamily="34" charset="0"/>
                <a:cs typeface="Arial" panose="020B0604020202020204" pitchFamily="34" charset="0"/>
              </a:rPr>
              <a:t>studies</a:t>
            </a:r>
            <a:r>
              <a:rPr lang="fr-FR" sz="1200" i="1" dirty="0">
                <a:latin typeface="Arial" panose="020B0604020202020204" pitchFamily="34" charset="0"/>
                <a:cs typeface="Arial" panose="020B0604020202020204" pitchFamily="34" charset="0"/>
              </a:rPr>
              <a:t> / real-life </a:t>
            </a:r>
            <a:r>
              <a:rPr lang="fr-FR" sz="1200" i="1" dirty="0" err="1">
                <a:latin typeface="Arial" panose="020B0604020202020204" pitchFamily="34" charset="0"/>
                <a:cs typeface="Arial" panose="020B0604020202020204" pitchFamily="34" charset="0"/>
              </a:rPr>
              <a:t>projects</a:t>
            </a:r>
            <a:r>
              <a:rPr lang="fr-FR" sz="1200" i="1" dirty="0">
                <a:latin typeface="Arial" panose="020B0604020202020204" pitchFamily="34" charset="0"/>
                <a:cs typeface="Arial" panose="020B0604020202020204" pitchFamily="34" charset="0"/>
              </a:rPr>
              <a:t> for major </a:t>
            </a:r>
            <a:r>
              <a:rPr lang="fr-FR" sz="1200" i="1" dirty="0" err="1">
                <a:latin typeface="Arial" panose="020B0604020202020204" pitchFamily="34" charset="0"/>
                <a:cs typeface="Arial" panose="020B0604020202020204" pitchFamily="34" charset="0"/>
              </a:rPr>
              <a:t>tourism</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operators</a:t>
            </a:r>
            <a:r>
              <a:rPr lang="fr-FR" sz="1200" i="1" dirty="0">
                <a:latin typeface="Arial" panose="020B0604020202020204" pitchFamily="34" charset="0"/>
                <a:cs typeface="Arial" panose="020B0604020202020204" pitchFamily="34" charset="0"/>
              </a:rPr>
              <a:t>. </a:t>
            </a:r>
          </a:p>
        </p:txBody>
      </p:sp>
      <p:sp>
        <p:nvSpPr>
          <p:cNvPr id="4" name="Rectangle 3"/>
          <p:cNvSpPr/>
          <p:nvPr/>
        </p:nvSpPr>
        <p:spPr>
          <a:xfrm>
            <a:off x="238022" y="2183627"/>
            <a:ext cx="5835607" cy="830997"/>
          </a:xfrm>
          <a:prstGeom prst="rect">
            <a:avLst/>
          </a:prstGeom>
        </p:spPr>
        <p:txBody>
          <a:bodyPr wrap="square">
            <a:spAutoFit/>
          </a:bodyPr>
          <a:lstStyle/>
          <a:p>
            <a:r>
              <a:rPr lang="fr-FR" sz="1200" i="1" dirty="0" err="1">
                <a:latin typeface="Arial" panose="020B0604020202020204" pitchFamily="34" charset="0"/>
                <a:cs typeface="Arial" panose="020B0604020202020204" pitchFamily="34" charset="0"/>
              </a:rPr>
              <a:t>Highly</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ranked</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university</a:t>
            </a:r>
            <a:r>
              <a:rPr lang="fr-FR" sz="1200" i="1" dirty="0">
                <a:latin typeface="Arial" panose="020B0604020202020204" pitchFamily="34" charset="0"/>
                <a:cs typeface="Arial" panose="020B0604020202020204" pitchFamily="34" charset="0"/>
              </a:rPr>
              <a:t> and city / Team of </a:t>
            </a:r>
            <a:r>
              <a:rPr lang="fr-FR" sz="1200" i="1" dirty="0" err="1">
                <a:latin typeface="Arial" panose="020B0604020202020204" pitchFamily="34" charset="0"/>
                <a:cs typeface="Arial" panose="020B0604020202020204" pitchFamily="34" charset="0"/>
              </a:rPr>
              <a:t>teachers</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with</a:t>
            </a:r>
            <a:r>
              <a:rPr lang="fr-FR" sz="1200" i="1" dirty="0">
                <a:latin typeface="Arial" panose="020B0604020202020204" pitchFamily="34" charset="0"/>
                <a:cs typeface="Arial" panose="020B0604020202020204" pitchFamily="34" charset="0"/>
              </a:rPr>
              <a:t> a </a:t>
            </a:r>
            <a:r>
              <a:rPr lang="fr-FR" sz="1200" i="1" dirty="0" err="1">
                <a:latin typeface="Arial" panose="020B0604020202020204" pitchFamily="34" charset="0"/>
                <a:cs typeface="Arial" panose="020B0604020202020204" pitchFamily="34" charset="0"/>
              </a:rPr>
              <a:t>valuable</a:t>
            </a:r>
            <a:r>
              <a:rPr lang="fr-FR" sz="1200" i="1" dirty="0">
                <a:latin typeface="Arial" panose="020B0604020202020204" pitchFamily="34" charset="0"/>
                <a:cs typeface="Arial" panose="020B0604020202020204" pitchFamily="34" charset="0"/>
              </a:rPr>
              <a:t> balance </a:t>
            </a:r>
            <a:r>
              <a:rPr lang="fr-FR" sz="1200" i="1" dirty="0" err="1">
                <a:latin typeface="Arial" panose="020B0604020202020204" pitchFamily="34" charset="0"/>
                <a:cs typeface="Arial" panose="020B0604020202020204" pitchFamily="34" charset="0"/>
              </a:rPr>
              <a:t>between</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academics</a:t>
            </a:r>
            <a:r>
              <a:rPr lang="fr-FR" sz="1200" i="1" dirty="0">
                <a:latin typeface="Arial" panose="020B0604020202020204" pitchFamily="34" charset="0"/>
                <a:cs typeface="Arial" panose="020B0604020202020204" pitchFamily="34" charset="0"/>
              </a:rPr>
              <a:t> and </a:t>
            </a:r>
            <a:r>
              <a:rPr lang="fr-FR" sz="1200" i="1" dirty="0" err="1">
                <a:latin typeface="Arial" panose="020B0604020202020204" pitchFamily="34" charset="0"/>
                <a:cs typeface="Arial" panose="020B0604020202020204" pitchFamily="34" charset="0"/>
              </a:rPr>
              <a:t>representatives</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from</a:t>
            </a:r>
            <a:r>
              <a:rPr lang="fr-FR" sz="1200" i="1" dirty="0">
                <a:latin typeface="Arial" panose="020B0604020202020204" pitchFamily="34" charset="0"/>
                <a:cs typeface="Arial" panose="020B0604020202020204" pitchFamily="34" charset="0"/>
              </a:rPr>
              <a:t> the </a:t>
            </a:r>
            <a:r>
              <a:rPr lang="fr-FR" sz="1200" i="1" dirty="0" err="1">
                <a:latin typeface="Arial" panose="020B0604020202020204" pitchFamily="34" charset="0"/>
                <a:cs typeface="Arial" panose="020B0604020202020204" pitchFamily="34" charset="0"/>
              </a:rPr>
              <a:t>professional</a:t>
            </a:r>
            <a:r>
              <a:rPr lang="fr-FR" sz="1200" i="1" dirty="0">
                <a:latin typeface="Arial" panose="020B0604020202020204" pitchFamily="34" charset="0"/>
                <a:cs typeface="Arial" panose="020B0604020202020204" pitchFamily="34" charset="0"/>
              </a:rPr>
              <a:t> world, </a:t>
            </a:r>
            <a:r>
              <a:rPr lang="fr-FR" sz="1200" i="1" dirty="0" err="1">
                <a:latin typeface="Arial" panose="020B0604020202020204" pitchFamily="34" charset="0"/>
                <a:cs typeface="Arial" panose="020B0604020202020204" pitchFamily="34" charset="0"/>
              </a:rPr>
              <a:t>applying</a:t>
            </a:r>
            <a:r>
              <a:rPr lang="fr-FR" sz="1200" i="1" dirty="0">
                <a:latin typeface="Arial" panose="020B0604020202020204" pitchFamily="34" charset="0"/>
                <a:cs typeface="Arial" panose="020B0604020202020204" pitchFamily="34" charset="0"/>
              </a:rPr>
              <a:t> management and marketing concepts and practice to </a:t>
            </a:r>
            <a:r>
              <a:rPr lang="fr-FR" sz="1200" i="1" dirty="0" err="1">
                <a:latin typeface="Arial" panose="020B0604020202020204" pitchFamily="34" charset="0"/>
                <a:cs typeface="Arial" panose="020B0604020202020204" pitchFamily="34" charset="0"/>
              </a:rPr>
              <a:t>Tourism</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with</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particular</a:t>
            </a:r>
            <a:r>
              <a:rPr lang="fr-FR" sz="1200" i="1" dirty="0">
                <a:latin typeface="Arial" panose="020B0604020202020204" pitchFamily="34" charset="0"/>
                <a:cs typeface="Arial" panose="020B0604020202020204" pitchFamily="34" charset="0"/>
              </a:rPr>
              <a:t> attention to innovation and </a:t>
            </a:r>
            <a:r>
              <a:rPr lang="fr-FR" sz="1200" i="1" dirty="0" err="1">
                <a:latin typeface="Arial" panose="020B0604020202020204" pitchFamily="34" charset="0"/>
                <a:cs typeface="Arial" panose="020B0604020202020204" pitchFamily="34" charset="0"/>
              </a:rPr>
              <a:t>recent</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evolution</a:t>
            </a:r>
            <a:r>
              <a:rPr lang="fr-FR" sz="1200" i="1" dirty="0">
                <a:latin typeface="Arial" panose="020B0604020202020204" pitchFamily="34" charset="0"/>
                <a:cs typeface="Arial" panose="020B0604020202020204" pitchFamily="34" charset="0"/>
              </a:rPr>
              <a:t>. </a:t>
            </a:r>
          </a:p>
        </p:txBody>
      </p:sp>
      <p:sp>
        <p:nvSpPr>
          <p:cNvPr id="5" name="Rectangle 4"/>
          <p:cNvSpPr/>
          <p:nvPr/>
        </p:nvSpPr>
        <p:spPr>
          <a:xfrm>
            <a:off x="238022" y="3264116"/>
            <a:ext cx="5835608" cy="1015663"/>
          </a:xfrm>
          <a:prstGeom prst="rect">
            <a:avLst/>
          </a:prstGeom>
        </p:spPr>
        <p:txBody>
          <a:bodyPr wrap="square">
            <a:spAutoFit/>
          </a:bodyPr>
          <a:lstStyle/>
          <a:p>
            <a:r>
              <a:rPr lang="fr-FR" sz="1200" i="1" dirty="0">
                <a:latin typeface="Arial" panose="020B0604020202020204" pitchFamily="34" charset="0"/>
                <a:cs typeface="Arial" panose="020B0604020202020204" pitchFamily="34" charset="0"/>
              </a:rPr>
              <a:t>The </a:t>
            </a:r>
            <a:r>
              <a:rPr lang="fr-FR" sz="1200" i="1" dirty="0" err="1">
                <a:latin typeface="Arial" panose="020B0604020202020204" pitchFamily="34" charset="0"/>
                <a:cs typeface="Arial" panose="020B0604020202020204" pitchFamily="34" charset="0"/>
              </a:rPr>
              <a:t>university's</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housing</a:t>
            </a:r>
            <a:r>
              <a:rPr lang="fr-FR" sz="1200" i="1" dirty="0">
                <a:latin typeface="Arial" panose="020B0604020202020204" pitchFamily="34" charset="0"/>
                <a:cs typeface="Arial" panose="020B0604020202020204" pitchFamily="34" charset="0"/>
              </a:rPr>
              <a:t> office </a:t>
            </a:r>
            <a:r>
              <a:rPr lang="fr-FR" sz="1200" i="1" dirty="0" err="1">
                <a:latin typeface="Arial" panose="020B0604020202020204" pitchFamily="34" charset="0"/>
                <a:cs typeface="Arial" panose="020B0604020202020204" pitchFamily="34" charset="0"/>
              </a:rPr>
              <a:t>provides</a:t>
            </a:r>
            <a:r>
              <a:rPr lang="fr-FR" sz="1200" i="1" dirty="0">
                <a:latin typeface="Arial" panose="020B0604020202020204" pitchFamily="34" charset="0"/>
                <a:cs typeface="Arial" panose="020B0604020202020204" pitchFamily="34" charset="0"/>
              </a:rPr>
              <a:t> help in </a:t>
            </a:r>
            <a:r>
              <a:rPr lang="fr-FR" sz="1200" i="1" dirty="0" err="1">
                <a:latin typeface="Arial" panose="020B0604020202020204" pitchFamily="34" charset="0"/>
                <a:cs typeface="Arial" panose="020B0604020202020204" pitchFamily="34" charset="0"/>
              </a:rPr>
              <a:t>securing</a:t>
            </a:r>
            <a:r>
              <a:rPr lang="fr-FR" sz="1200" i="1" dirty="0">
                <a:latin typeface="Arial" panose="020B0604020202020204" pitchFamily="34" charset="0"/>
                <a:cs typeface="Arial" panose="020B0604020202020204" pitchFamily="34" charset="0"/>
              </a:rPr>
              <a:t> accommodation, </a:t>
            </a:r>
            <a:r>
              <a:rPr lang="fr-FR" sz="1200" i="1" dirty="0" err="1">
                <a:latin typeface="Arial" panose="020B0604020202020204" pitchFamily="34" charset="0"/>
                <a:cs typeface="Arial" panose="020B0604020202020204" pitchFamily="34" charset="0"/>
              </a:rPr>
              <a:t>either</a:t>
            </a:r>
            <a:r>
              <a:rPr lang="fr-FR" sz="1200" i="1" dirty="0">
                <a:latin typeface="Arial" panose="020B0604020202020204" pitchFamily="34" charset="0"/>
                <a:cs typeface="Arial" panose="020B0604020202020204" pitchFamily="34" charset="0"/>
              </a:rPr>
              <a:t> in </a:t>
            </a:r>
            <a:r>
              <a:rPr lang="fr-FR" sz="1200" i="1" dirty="0" err="1">
                <a:latin typeface="Arial" panose="020B0604020202020204" pitchFamily="34" charset="0"/>
                <a:cs typeface="Arial" panose="020B0604020202020204" pitchFamily="34" charset="0"/>
              </a:rPr>
              <a:t>private</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lodgings</a:t>
            </a:r>
            <a:r>
              <a:rPr lang="fr-FR" sz="1200" i="1" dirty="0">
                <a:latin typeface="Arial" panose="020B0604020202020204" pitchFamily="34" charset="0"/>
                <a:cs typeface="Arial" panose="020B0604020202020204" pitchFamily="34" charset="0"/>
              </a:rPr>
              <a:t> or </a:t>
            </a:r>
            <a:r>
              <a:rPr lang="fr-FR" sz="1200" i="1" dirty="0" err="1">
                <a:latin typeface="Arial" panose="020B0604020202020204" pitchFamily="34" charset="0"/>
                <a:cs typeface="Arial" panose="020B0604020202020204" pitchFamily="34" charset="0"/>
              </a:rPr>
              <a:t>student</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residences</a:t>
            </a:r>
            <a:r>
              <a:rPr lang="fr-FR" sz="1200" i="1" dirty="0">
                <a:latin typeface="Arial" panose="020B0604020202020204" pitchFamily="34" charset="0"/>
                <a:cs typeface="Arial" panose="020B0604020202020204" pitchFamily="34" charset="0"/>
              </a:rPr>
              <a:t>, the latter </a:t>
            </a:r>
            <a:r>
              <a:rPr lang="fr-FR" sz="1200" i="1" dirty="0" err="1">
                <a:latin typeface="Arial" panose="020B0604020202020204" pitchFamily="34" charset="0"/>
                <a:cs typeface="Arial" panose="020B0604020202020204" pitchFamily="34" charset="0"/>
              </a:rPr>
              <a:t>generally</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taking</a:t>
            </a:r>
            <a:r>
              <a:rPr lang="fr-FR" sz="1200" i="1" dirty="0">
                <a:latin typeface="Arial" panose="020B0604020202020204" pitchFamily="34" charset="0"/>
                <a:cs typeface="Arial" panose="020B0604020202020204" pitchFamily="34" charset="0"/>
              </a:rPr>
              <a:t> the </a:t>
            </a:r>
            <a:r>
              <a:rPr lang="fr-FR" sz="1200" i="1" dirty="0" err="1">
                <a:latin typeface="Arial" panose="020B0604020202020204" pitchFamily="34" charset="0"/>
                <a:cs typeface="Arial" panose="020B0604020202020204" pitchFamily="34" charset="0"/>
              </a:rPr>
              <a:t>form</a:t>
            </a:r>
            <a:r>
              <a:rPr lang="fr-FR" sz="1200" i="1" dirty="0">
                <a:latin typeface="Arial" panose="020B0604020202020204" pitchFamily="34" charset="0"/>
                <a:cs typeface="Arial" panose="020B0604020202020204" pitchFamily="34" charset="0"/>
              </a:rPr>
              <a:t> of an </a:t>
            </a:r>
            <a:r>
              <a:rPr lang="fr-FR" sz="1200" i="1" dirty="0" err="1">
                <a:latin typeface="Arial" panose="020B0604020202020204" pitchFamily="34" charset="0"/>
                <a:cs typeface="Arial" panose="020B0604020202020204" pitchFamily="34" charset="0"/>
              </a:rPr>
              <a:t>individual</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private</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study-bedroom</a:t>
            </a:r>
            <a:r>
              <a:rPr lang="fr-FR" sz="1200" i="1" dirty="0">
                <a:latin typeface="Arial" panose="020B0604020202020204" pitchFamily="34" charset="0"/>
                <a:cs typeface="Arial" panose="020B0604020202020204" pitchFamily="34" charset="0"/>
              </a:rPr>
              <a:t> in an </a:t>
            </a:r>
            <a:r>
              <a:rPr lang="fr-FR" sz="1200" i="1" dirty="0" err="1">
                <a:latin typeface="Arial" panose="020B0604020202020204" pitchFamily="34" charset="0"/>
                <a:cs typeface="Arial" panose="020B0604020202020204" pitchFamily="34" charset="0"/>
              </a:rPr>
              <a:t>apartment</a:t>
            </a:r>
            <a:r>
              <a:rPr lang="fr-FR" sz="1200" i="1" dirty="0">
                <a:latin typeface="Arial" panose="020B0604020202020204" pitchFamily="34" charset="0"/>
                <a:cs typeface="Arial" panose="020B0604020202020204" pitchFamily="34" charset="0"/>
              </a:rPr>
              <a:t> sharing </a:t>
            </a:r>
            <a:r>
              <a:rPr lang="fr-FR" sz="1200" i="1" dirty="0" err="1">
                <a:latin typeface="Arial" panose="020B0604020202020204" pitchFamily="34" charset="0"/>
                <a:cs typeface="Arial" panose="020B0604020202020204" pitchFamily="34" charset="0"/>
              </a:rPr>
              <a:t>kitchen</a:t>
            </a:r>
            <a:r>
              <a:rPr lang="fr-FR" sz="1200" i="1" dirty="0">
                <a:latin typeface="Arial" panose="020B0604020202020204" pitchFamily="34" charset="0"/>
                <a:cs typeface="Arial" panose="020B0604020202020204" pitchFamily="34" charset="0"/>
              </a:rPr>
              <a:t> &amp; </a:t>
            </a:r>
            <a:r>
              <a:rPr lang="fr-FR" sz="1200" i="1" dirty="0" err="1">
                <a:latin typeface="Arial" panose="020B0604020202020204" pitchFamily="34" charset="0"/>
                <a:cs typeface="Arial" panose="020B0604020202020204" pitchFamily="34" charset="0"/>
              </a:rPr>
              <a:t>bathroom</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with</a:t>
            </a:r>
            <a:r>
              <a:rPr lang="fr-FR" sz="1200" i="1" dirty="0">
                <a:latin typeface="Arial" panose="020B0604020202020204" pitchFamily="34" charset="0"/>
                <a:cs typeface="Arial" panose="020B0604020202020204" pitchFamily="34" charset="0"/>
              </a:rPr>
              <a:t> one </a:t>
            </a:r>
            <a:r>
              <a:rPr lang="fr-FR" sz="1200" i="1" dirty="0" err="1">
                <a:latin typeface="Arial" panose="020B0604020202020204" pitchFamily="34" charset="0"/>
                <a:cs typeface="Arial" panose="020B0604020202020204" pitchFamily="34" charset="0"/>
              </a:rPr>
              <a:t>other</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student</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Located</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between</a:t>
            </a:r>
            <a:r>
              <a:rPr lang="fr-FR" sz="1200" i="1" dirty="0">
                <a:latin typeface="Arial" panose="020B0604020202020204" pitchFamily="34" charset="0"/>
                <a:cs typeface="Arial" panose="020B0604020202020204" pitchFamily="34" charset="0"/>
              </a:rPr>
              <a:t> the campus &amp; the city center, </a:t>
            </a:r>
            <a:r>
              <a:rPr lang="fr-FR" sz="1200" i="1" dirty="0" err="1">
                <a:latin typeface="Arial" panose="020B0604020202020204" pitchFamily="34" charset="0"/>
                <a:cs typeface="Arial" panose="020B0604020202020204" pitchFamily="34" charset="0"/>
              </a:rPr>
              <a:t>both</a:t>
            </a:r>
            <a:r>
              <a:rPr lang="fr-FR" sz="1200" i="1" dirty="0">
                <a:latin typeface="Arial" panose="020B0604020202020204" pitchFamily="34" charset="0"/>
                <a:cs typeface="Arial" panose="020B0604020202020204" pitchFamily="34" charset="0"/>
              </a:rPr>
              <a:t> are </a:t>
            </a:r>
            <a:r>
              <a:rPr lang="fr-FR" sz="1200" i="1" dirty="0" err="1">
                <a:latin typeface="Arial" panose="020B0604020202020204" pitchFamily="34" charset="0"/>
                <a:cs typeface="Arial" panose="020B0604020202020204" pitchFamily="34" charset="0"/>
              </a:rPr>
              <a:t>easily</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reached</a:t>
            </a:r>
            <a:r>
              <a:rPr lang="fr-FR" sz="1200" i="1" dirty="0">
                <a:latin typeface="Arial" panose="020B0604020202020204" pitchFamily="34" charset="0"/>
                <a:cs typeface="Arial" panose="020B0604020202020204" pitchFamily="34" charset="0"/>
              </a:rPr>
              <a:t> on foot or in a few minutes by bus.</a:t>
            </a:r>
          </a:p>
        </p:txBody>
      </p:sp>
      <p:sp>
        <p:nvSpPr>
          <p:cNvPr id="23" name="Rectangle 22"/>
          <p:cNvSpPr/>
          <p:nvPr/>
        </p:nvSpPr>
        <p:spPr>
          <a:xfrm>
            <a:off x="238022" y="4529272"/>
            <a:ext cx="5835607" cy="1200329"/>
          </a:xfrm>
          <a:prstGeom prst="rect">
            <a:avLst/>
          </a:prstGeom>
        </p:spPr>
        <p:txBody>
          <a:bodyPr wrap="square">
            <a:spAutoFit/>
          </a:bodyPr>
          <a:lstStyle/>
          <a:p>
            <a:r>
              <a:rPr lang="fr-FR" sz="1200" i="1" dirty="0">
                <a:latin typeface="Arial" panose="020B0604020202020204" pitchFamily="34" charset="0"/>
                <a:cs typeface="Arial" panose="020B0604020202020204" pitchFamily="34" charset="0"/>
              </a:rPr>
              <a:t>Our international office &amp; </a:t>
            </a:r>
            <a:r>
              <a:rPr lang="fr-FR" sz="1200" i="1" dirty="0" err="1">
                <a:latin typeface="Arial" panose="020B0604020202020204" pitchFamily="34" charset="0"/>
                <a:cs typeface="Arial" panose="020B0604020202020204" pitchFamily="34" charset="0"/>
              </a:rPr>
              <a:t>student</a:t>
            </a:r>
            <a:r>
              <a:rPr lang="fr-FR" sz="1200" i="1" dirty="0">
                <a:latin typeface="Arial" panose="020B0604020202020204" pitchFamily="34" charset="0"/>
                <a:cs typeface="Arial" panose="020B0604020202020204" pitchFamily="34" charset="0"/>
              </a:rPr>
              <a:t> associations </a:t>
            </a:r>
            <a:r>
              <a:rPr lang="fr-FR" sz="1200" i="1" dirty="0" err="1">
                <a:latin typeface="Arial" panose="020B0604020202020204" pitchFamily="34" charset="0"/>
                <a:cs typeface="Arial" panose="020B0604020202020204" pitchFamily="34" charset="0"/>
              </a:rPr>
              <a:t>provide</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exciting</a:t>
            </a:r>
            <a:r>
              <a:rPr lang="fr-FR" sz="1200" i="1" dirty="0">
                <a:latin typeface="Arial" panose="020B0604020202020204" pitchFamily="34" charset="0"/>
                <a:cs typeface="Arial" panose="020B0604020202020204" pitchFamily="34" charset="0"/>
              </a:rPr>
              <a:t> excursion, sports and </a:t>
            </a:r>
            <a:r>
              <a:rPr lang="fr-FR" sz="1200" i="1" dirty="0" err="1">
                <a:latin typeface="Arial" panose="020B0604020202020204" pitchFamily="34" charset="0"/>
                <a:cs typeface="Arial" panose="020B0604020202020204" pitchFamily="34" charset="0"/>
              </a:rPr>
              <a:t>leisure</a:t>
            </a:r>
            <a:r>
              <a:rPr lang="fr-FR" sz="1200" i="1" dirty="0">
                <a:latin typeface="Arial" panose="020B0604020202020204" pitchFamily="34" charset="0"/>
                <a:cs typeface="Arial" panose="020B0604020202020204" pitchFamily="34" charset="0"/>
              </a:rPr>
              <a:t> programs </a:t>
            </a:r>
            <a:r>
              <a:rPr lang="fr-FR" sz="1200" i="1" dirty="0" err="1">
                <a:latin typeface="Arial" panose="020B0604020202020204" pitchFamily="34" charset="0"/>
                <a:cs typeface="Arial" panose="020B0604020202020204" pitchFamily="34" charset="0"/>
              </a:rPr>
              <a:t>enabling</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foreign</a:t>
            </a:r>
            <a:r>
              <a:rPr lang="fr-FR" sz="1200" i="1" dirty="0">
                <a:latin typeface="Arial" panose="020B0604020202020204" pitchFamily="34" charset="0"/>
                <a:cs typeface="Arial" panose="020B0604020202020204" pitchFamily="34" charset="0"/>
              </a:rPr>
              <a:t> and local </a:t>
            </a:r>
            <a:r>
              <a:rPr lang="fr-FR" sz="1200" i="1" dirty="0" err="1">
                <a:latin typeface="Arial" panose="020B0604020202020204" pitchFamily="34" charset="0"/>
                <a:cs typeface="Arial" panose="020B0604020202020204" pitchFamily="34" charset="0"/>
              </a:rPr>
              <a:t>students</a:t>
            </a:r>
            <a:r>
              <a:rPr lang="fr-FR" sz="1200" i="1" dirty="0">
                <a:latin typeface="Arial" panose="020B0604020202020204" pitchFamily="34" charset="0"/>
                <a:cs typeface="Arial" panose="020B0604020202020204" pitchFamily="34" charset="0"/>
              </a:rPr>
              <a:t> to </a:t>
            </a:r>
            <a:r>
              <a:rPr lang="fr-FR" sz="1200" i="1" dirty="0" err="1">
                <a:latin typeface="Arial" panose="020B0604020202020204" pitchFamily="34" charset="0"/>
                <a:cs typeface="Arial" panose="020B0604020202020204" pitchFamily="34" charset="0"/>
              </a:rPr>
              <a:t>take</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every</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advantage</a:t>
            </a:r>
            <a:r>
              <a:rPr lang="fr-FR" sz="1200" i="1" dirty="0">
                <a:latin typeface="Arial" panose="020B0604020202020204" pitchFamily="34" charset="0"/>
                <a:cs typeface="Arial" panose="020B0604020202020204" pitchFamily="34" charset="0"/>
              </a:rPr>
              <a:t> of the </a:t>
            </a:r>
            <a:r>
              <a:rPr lang="fr-FR" sz="1200" i="1" dirty="0" err="1">
                <a:latin typeface="Arial" panose="020B0604020202020204" pitchFamily="34" charset="0"/>
                <a:cs typeface="Arial" panose="020B0604020202020204" pitchFamily="34" charset="0"/>
              </a:rPr>
              <a:t>extraordinary</a:t>
            </a:r>
            <a:r>
              <a:rPr lang="fr-FR" sz="1200" i="1" dirty="0">
                <a:latin typeface="Arial" panose="020B0604020202020204" pitchFamily="34" charset="0"/>
                <a:cs typeface="Arial" panose="020B0604020202020204" pitchFamily="34" charset="0"/>
              </a:rPr>
              <a:t> opportunities </a:t>
            </a:r>
            <a:r>
              <a:rPr lang="fr-FR" sz="1200" i="1" dirty="0" err="1">
                <a:latin typeface="Arial" panose="020B0604020202020204" pitchFamily="34" charset="0"/>
                <a:cs typeface="Arial" panose="020B0604020202020204" pitchFamily="34" charset="0"/>
              </a:rPr>
              <a:t>offered</a:t>
            </a:r>
            <a:r>
              <a:rPr lang="fr-FR" sz="1200" i="1" dirty="0">
                <a:latin typeface="Arial" panose="020B0604020202020204" pitchFamily="34" charset="0"/>
                <a:cs typeface="Arial" panose="020B0604020202020204" pitchFamily="34" charset="0"/>
              </a:rPr>
              <a:t> by </a:t>
            </a:r>
            <a:r>
              <a:rPr lang="fr-FR" sz="1200" i="1" dirty="0" err="1">
                <a:latin typeface="Arial" panose="020B0604020202020204" pitchFamily="34" charset="0"/>
                <a:cs typeface="Arial" panose="020B0604020202020204" pitchFamily="34" charset="0"/>
              </a:rPr>
              <a:t>our</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historical</a:t>
            </a:r>
            <a:r>
              <a:rPr lang="fr-FR" sz="1200" i="1" dirty="0">
                <a:latin typeface="Arial" panose="020B0604020202020204" pitchFamily="34" charset="0"/>
                <a:cs typeface="Arial" panose="020B0604020202020204" pitchFamily="34" charset="0"/>
              </a:rPr>
              <a:t> and </a:t>
            </a:r>
            <a:r>
              <a:rPr lang="fr-FR" sz="1200" i="1" dirty="0" err="1">
                <a:latin typeface="Arial" panose="020B0604020202020204" pitchFamily="34" charset="0"/>
                <a:cs typeface="Arial" panose="020B0604020202020204" pitchFamily="34" charset="0"/>
              </a:rPr>
              <a:t>natural</a:t>
            </a:r>
            <a:r>
              <a:rPr lang="fr-FR" sz="1200" i="1" dirty="0">
                <a:latin typeface="Arial" panose="020B0604020202020204" pitchFamily="34" charset="0"/>
                <a:cs typeface="Arial" panose="020B0604020202020204" pitchFamily="34" charset="0"/>
              </a:rPr>
              <a:t> background and </a:t>
            </a:r>
            <a:r>
              <a:rPr lang="fr-FR" sz="1200" i="1" dirty="0" err="1">
                <a:latin typeface="Arial" panose="020B0604020202020204" pitchFamily="34" charset="0"/>
                <a:cs typeface="Arial" panose="020B0604020202020204" pitchFamily="34" charset="0"/>
              </a:rPr>
              <a:t>surroundings</a:t>
            </a:r>
            <a:r>
              <a:rPr lang="fr-FR" sz="1200" i="1" dirty="0">
                <a:latin typeface="Arial" panose="020B0604020202020204" pitchFamily="34" charset="0"/>
                <a:cs typeface="Arial" panose="020B0604020202020204" pitchFamily="34" charset="0"/>
              </a:rPr>
              <a:t>. Theater, art, </a:t>
            </a:r>
            <a:r>
              <a:rPr lang="fr-FR" sz="1200" i="1" dirty="0" err="1">
                <a:latin typeface="Arial" panose="020B0604020202020204" pitchFamily="34" charset="0"/>
                <a:cs typeface="Arial" panose="020B0604020202020204" pitchFamily="34" charset="0"/>
              </a:rPr>
              <a:t>history</a:t>
            </a:r>
            <a:r>
              <a:rPr lang="fr-FR" sz="1200" i="1" dirty="0">
                <a:latin typeface="Arial" panose="020B0604020202020204" pitchFamily="34" charset="0"/>
                <a:cs typeface="Arial" panose="020B0604020202020204" pitchFamily="34" charset="0"/>
              </a:rPr>
              <a:t>, architecture, indoor &amp; </a:t>
            </a:r>
            <a:r>
              <a:rPr lang="fr-FR" sz="1200" i="1" dirty="0" err="1">
                <a:latin typeface="Arial" panose="020B0604020202020204" pitchFamily="34" charset="0"/>
                <a:cs typeface="Arial" panose="020B0604020202020204" pitchFamily="34" charset="0"/>
              </a:rPr>
              <a:t>outdoor</a:t>
            </a:r>
            <a:r>
              <a:rPr lang="fr-FR" sz="1200" i="1" dirty="0">
                <a:latin typeface="Arial" panose="020B0604020202020204" pitchFamily="34" charset="0"/>
                <a:cs typeface="Arial" panose="020B0604020202020204" pitchFamily="34" charset="0"/>
              </a:rPr>
              <a:t> shows, concerts &amp; </a:t>
            </a:r>
            <a:r>
              <a:rPr lang="fr-FR" sz="1200" i="1" dirty="0" err="1">
                <a:latin typeface="Arial" panose="020B0604020202020204" pitchFamily="34" charset="0"/>
                <a:cs typeface="Arial" panose="020B0604020202020204" pitchFamily="34" charset="0"/>
              </a:rPr>
              <a:t>events</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cycling</a:t>
            </a:r>
            <a:r>
              <a:rPr lang="fr-FR" sz="1200" i="1" dirty="0">
                <a:latin typeface="Arial" panose="020B0604020202020204" pitchFamily="34" charset="0"/>
                <a:cs typeface="Arial" panose="020B0604020202020204" pitchFamily="34" charset="0"/>
              </a:rPr>
              <a:t> for </a:t>
            </a:r>
            <a:r>
              <a:rPr lang="fr-FR" sz="1200" i="1" dirty="0" err="1">
                <a:latin typeface="Arial" panose="020B0604020202020204" pitchFamily="34" charset="0"/>
                <a:cs typeface="Arial" panose="020B0604020202020204" pitchFamily="34" charset="0"/>
              </a:rPr>
              <a:t>leisure</a:t>
            </a:r>
            <a:r>
              <a:rPr lang="fr-FR" sz="1200" i="1" dirty="0">
                <a:latin typeface="Arial" panose="020B0604020202020204" pitchFamily="34" charset="0"/>
                <a:cs typeface="Arial" panose="020B0604020202020204" pitchFamily="34" charset="0"/>
              </a:rPr>
              <a:t> or sport, </a:t>
            </a:r>
            <a:r>
              <a:rPr lang="fr-FR" sz="1200" i="1" dirty="0" err="1">
                <a:latin typeface="Arial" panose="020B0604020202020204" pitchFamily="34" charset="0"/>
                <a:cs typeface="Arial" panose="020B0604020202020204" pitchFamily="34" charset="0"/>
              </a:rPr>
              <a:t>vineyard</a:t>
            </a:r>
            <a:r>
              <a:rPr lang="fr-FR" sz="1200" i="1" dirty="0">
                <a:latin typeface="Arial" panose="020B0604020202020204" pitchFamily="34" charset="0"/>
                <a:cs typeface="Arial" panose="020B0604020202020204" pitchFamily="34" charset="0"/>
              </a:rPr>
              <a:t> &amp; </a:t>
            </a:r>
            <a:r>
              <a:rPr lang="fr-FR" sz="1200" i="1" dirty="0" err="1">
                <a:latin typeface="Arial" panose="020B0604020202020204" pitchFamily="34" charset="0"/>
                <a:cs typeface="Arial" panose="020B0604020202020204" pitchFamily="34" charset="0"/>
              </a:rPr>
              <a:t>cheese</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trails</a:t>
            </a:r>
            <a:r>
              <a:rPr lang="fr-FR" sz="1200" i="1" dirty="0">
                <a:latin typeface="Arial" panose="020B0604020202020204" pitchFamily="34" charset="0"/>
                <a:cs typeface="Arial" panose="020B0604020202020204" pitchFamily="34" charset="0"/>
              </a:rPr>
              <a:t>, and of course </a:t>
            </a:r>
            <a:r>
              <a:rPr lang="fr-FR" sz="1200" i="1" dirty="0" err="1">
                <a:latin typeface="Arial" panose="020B0604020202020204" pitchFamily="34" charset="0"/>
                <a:cs typeface="Arial" panose="020B0604020202020204" pitchFamily="34" charset="0"/>
              </a:rPr>
              <a:t>just</a:t>
            </a:r>
            <a:r>
              <a:rPr lang="fr-FR" sz="1200" i="1" dirty="0">
                <a:latin typeface="Arial" panose="020B0604020202020204" pitchFamily="34" charset="0"/>
                <a:cs typeface="Arial" panose="020B0604020202020204" pitchFamily="34" charset="0"/>
              </a:rPr>
              <a:t> about </a:t>
            </a:r>
            <a:r>
              <a:rPr lang="fr-FR" sz="1200" i="1" dirty="0" err="1">
                <a:latin typeface="Arial" panose="020B0604020202020204" pitchFamily="34" charset="0"/>
                <a:cs typeface="Arial" panose="020B0604020202020204" pitchFamily="34" charset="0"/>
              </a:rPr>
              <a:t>every</a:t>
            </a:r>
            <a:r>
              <a:rPr lang="fr-FR" sz="1200" i="1" dirty="0">
                <a:latin typeface="Arial" panose="020B0604020202020204" pitchFamily="34" charset="0"/>
                <a:cs typeface="Arial" panose="020B0604020202020204" pitchFamily="34" charset="0"/>
              </a:rPr>
              <a:t> water, </a:t>
            </a:r>
            <a:r>
              <a:rPr lang="fr-FR" sz="1200" i="1" dirty="0" err="1">
                <a:latin typeface="Arial" panose="020B0604020202020204" pitchFamily="34" charset="0"/>
                <a:cs typeface="Arial" panose="020B0604020202020204" pitchFamily="34" charset="0"/>
              </a:rPr>
              <a:t>countryside</a:t>
            </a:r>
            <a:r>
              <a:rPr lang="fr-FR" sz="1200" i="1" dirty="0">
                <a:latin typeface="Arial" panose="020B0604020202020204" pitchFamily="34" charset="0"/>
                <a:cs typeface="Arial" panose="020B0604020202020204" pitchFamily="34" charset="0"/>
              </a:rPr>
              <a:t> or </a:t>
            </a:r>
            <a:r>
              <a:rPr lang="fr-FR" sz="1200" i="1" dirty="0" err="1">
                <a:latin typeface="Arial" panose="020B0604020202020204" pitchFamily="34" charset="0"/>
                <a:cs typeface="Arial" panose="020B0604020202020204" pitchFamily="34" charset="0"/>
              </a:rPr>
              <a:t>mountain</a:t>
            </a:r>
            <a:r>
              <a:rPr lang="fr-FR" sz="1200" i="1" dirty="0">
                <a:latin typeface="Arial" panose="020B0604020202020204" pitchFamily="34" charset="0"/>
                <a:cs typeface="Arial" panose="020B0604020202020204" pitchFamily="34" charset="0"/>
              </a:rPr>
              <a:t> sport.</a:t>
            </a:r>
          </a:p>
        </p:txBody>
      </p:sp>
    </p:spTree>
    <p:extLst>
      <p:ext uri="{BB962C8B-B14F-4D97-AF65-F5344CB8AC3E}">
        <p14:creationId xmlns:p14="http://schemas.microsoft.com/office/powerpoint/2010/main" val="2893286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rganigramme : Entrée manuelle 15"/>
          <p:cNvSpPr/>
          <p:nvPr/>
        </p:nvSpPr>
        <p:spPr>
          <a:xfrm rot="5400000">
            <a:off x="849507" y="-849511"/>
            <a:ext cx="5725363" cy="7424385"/>
          </a:xfrm>
          <a:prstGeom prst="flowChartManualInput">
            <a:avLst/>
          </a:prstGeom>
          <a:solidFill>
            <a:srgbClr val="EF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Rectangle 1"/>
          <p:cNvSpPr/>
          <p:nvPr/>
        </p:nvSpPr>
        <p:spPr>
          <a:xfrm>
            <a:off x="2668811" y="5257562"/>
            <a:ext cx="4921200" cy="1169551"/>
          </a:xfrm>
          <a:prstGeom prst="rect">
            <a:avLst/>
          </a:prstGeom>
        </p:spPr>
        <p:txBody>
          <a:bodyPr wrap="square">
            <a:spAutoFit/>
          </a:bodyPr>
          <a:lstStyle/>
          <a:p>
            <a:endParaRPr lang="fr-FR" sz="1400" dirty="0"/>
          </a:p>
          <a:p>
            <a:endParaRPr lang="fr-FR" sz="1400" dirty="0"/>
          </a:p>
          <a:p>
            <a:endParaRPr lang="fr-FR" sz="1400" dirty="0"/>
          </a:p>
          <a:p>
            <a:endParaRPr lang="fr-FR" sz="1400" dirty="0"/>
          </a:p>
          <a:p>
            <a:endParaRPr lang="fr-FR" sz="1400" dirty="0">
              <a:solidFill>
                <a:srgbClr val="222222"/>
              </a:solidFill>
              <a:latin typeface="Arimo"/>
            </a:endParaRPr>
          </a:p>
        </p:txBody>
      </p:sp>
      <p:sp>
        <p:nvSpPr>
          <p:cNvPr id="8" name="ZoneTexte 7"/>
          <p:cNvSpPr txBox="1"/>
          <p:nvPr/>
        </p:nvSpPr>
        <p:spPr>
          <a:xfrm>
            <a:off x="52200" y="136702"/>
            <a:ext cx="7537811" cy="492443"/>
          </a:xfrm>
          <a:prstGeom prst="rect">
            <a:avLst/>
          </a:prstGeom>
          <a:noFill/>
        </p:spPr>
        <p:txBody>
          <a:bodyPr wrap="square" rtlCol="0">
            <a:spAutoFit/>
          </a:bodyPr>
          <a:lstStyle/>
          <a:p>
            <a:r>
              <a:rPr lang="fr-FR" sz="2600" b="1" dirty="0"/>
              <a:t>ITM : a </a:t>
            </a:r>
            <a:r>
              <a:rPr lang="fr-FR" sz="2600" b="1" dirty="0" err="1"/>
              <a:t>Master’s</a:t>
            </a:r>
            <a:r>
              <a:rPr lang="fr-FR" sz="2600" b="1" dirty="0"/>
              <a:t> </a:t>
            </a:r>
            <a:r>
              <a:rPr lang="fr-FR" sz="2600" b="1" dirty="0" err="1"/>
              <a:t>degree</a:t>
            </a:r>
            <a:r>
              <a:rPr lang="fr-FR" sz="2600" b="1" dirty="0"/>
              <a:t> in </a:t>
            </a:r>
            <a:r>
              <a:rPr lang="fr-FR" sz="2600" b="1" i="1" dirty="0"/>
              <a:t>Management</a:t>
            </a:r>
          </a:p>
        </p:txBody>
      </p:sp>
      <p:cxnSp>
        <p:nvCxnSpPr>
          <p:cNvPr id="10" name="Connecteur droit 9"/>
          <p:cNvCxnSpPr>
            <a:cxnSpLocks/>
          </p:cNvCxnSpPr>
          <p:nvPr/>
        </p:nvCxnSpPr>
        <p:spPr>
          <a:xfrm>
            <a:off x="0" y="750603"/>
            <a:ext cx="530722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Ellipse 10"/>
          <p:cNvSpPr/>
          <p:nvPr/>
        </p:nvSpPr>
        <p:spPr>
          <a:xfrm>
            <a:off x="5225484" y="659922"/>
            <a:ext cx="226405" cy="2264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6392387" y="262510"/>
            <a:ext cx="2558136" cy="6263253"/>
          </a:xfrm>
          <a:prstGeom prst="rect">
            <a:avLst/>
          </a:prstGeom>
        </p:spPr>
        <p:txBody>
          <a:bodyPr wrap="square">
            <a:spAutoFit/>
          </a:bodyPr>
          <a:lstStyle/>
          <a:p>
            <a:pPr algn="r"/>
            <a:r>
              <a:rPr lang="fr-FR" sz="1500" b="1" dirty="0">
                <a:solidFill>
                  <a:srgbClr val="222222"/>
                </a:solidFill>
                <a:latin typeface="Arial" panose="020B0604020202020204" pitchFamily="34" charset="0"/>
                <a:cs typeface="Arial" panose="020B0604020202020204" pitchFamily="34" charset="0"/>
              </a:rPr>
              <a:t>I.T.M. </a:t>
            </a:r>
            <a:r>
              <a:rPr lang="fr-FR" sz="1500" b="1" dirty="0" err="1">
                <a:solidFill>
                  <a:srgbClr val="222222"/>
                </a:solidFill>
                <a:latin typeface="Arial" panose="020B0604020202020204" pitchFamily="34" charset="0"/>
                <a:cs typeface="Arial" panose="020B0604020202020204" pitchFamily="34" charset="0"/>
              </a:rPr>
              <a:t>graduates</a:t>
            </a:r>
            <a:r>
              <a:rPr lang="fr-FR" sz="1500" b="1" dirty="0">
                <a:solidFill>
                  <a:srgbClr val="222222"/>
                </a:solidFill>
                <a:latin typeface="Arial" panose="020B0604020202020204" pitchFamily="34" charset="0"/>
                <a:cs typeface="Arial" panose="020B0604020202020204" pitchFamily="34" charset="0"/>
              </a:rPr>
              <a:t> </a:t>
            </a:r>
            <a:r>
              <a:rPr lang="fr-FR" sz="1500" b="1" dirty="0" err="1">
                <a:solidFill>
                  <a:srgbClr val="222222"/>
                </a:solidFill>
                <a:latin typeface="Arial" panose="020B0604020202020204" pitchFamily="34" charset="0"/>
                <a:cs typeface="Arial" panose="020B0604020202020204" pitchFamily="34" charset="0"/>
              </a:rPr>
              <a:t>become</a:t>
            </a:r>
            <a:r>
              <a:rPr lang="fr-FR" sz="1500" b="1" dirty="0">
                <a:solidFill>
                  <a:srgbClr val="222222"/>
                </a:solidFill>
                <a:latin typeface="Arial" panose="020B0604020202020204" pitchFamily="34" charset="0"/>
                <a:cs typeface="Arial" panose="020B0604020202020204" pitchFamily="34" charset="0"/>
              </a:rPr>
              <a:t>:</a:t>
            </a:r>
          </a:p>
          <a:p>
            <a:pPr lvl="0" algn="r"/>
            <a:endParaRPr lang="fr-FR" sz="1100" dirty="0">
              <a:solidFill>
                <a:schemeClr val="bg1">
                  <a:lumMod val="50000"/>
                </a:schemeClr>
              </a:solidFill>
            </a:endParaRPr>
          </a:p>
          <a:p>
            <a:pPr algn="r"/>
            <a:r>
              <a:rPr lang="en-US" sz="1400" i="1" dirty="0">
                <a:solidFill>
                  <a:schemeClr val="bg1">
                    <a:lumMod val="50000"/>
                  </a:schemeClr>
                </a:solidFill>
              </a:rPr>
              <a:t>Tourism business opportunities assessment consultants</a:t>
            </a:r>
          </a:p>
          <a:p>
            <a:pPr algn="r"/>
            <a:endParaRPr lang="en-US" sz="800" i="1" dirty="0">
              <a:solidFill>
                <a:schemeClr val="bg1">
                  <a:lumMod val="50000"/>
                </a:schemeClr>
              </a:solidFill>
            </a:endParaRPr>
          </a:p>
          <a:p>
            <a:pPr algn="r"/>
            <a:r>
              <a:rPr lang="en-US" sz="1400" i="1" dirty="0">
                <a:solidFill>
                  <a:schemeClr val="bg1">
                    <a:lumMod val="50000"/>
                  </a:schemeClr>
                </a:solidFill>
              </a:rPr>
              <a:t>Public private partnership        program managers</a:t>
            </a:r>
          </a:p>
          <a:p>
            <a:pPr algn="r"/>
            <a:endParaRPr lang="en-US" sz="800" i="1" dirty="0">
              <a:solidFill>
                <a:schemeClr val="bg1">
                  <a:lumMod val="50000"/>
                </a:schemeClr>
              </a:solidFill>
            </a:endParaRPr>
          </a:p>
          <a:p>
            <a:pPr algn="r"/>
            <a:r>
              <a:rPr lang="en-US" sz="1400" i="1" dirty="0">
                <a:solidFill>
                  <a:schemeClr val="bg1">
                    <a:lumMod val="50000"/>
                  </a:schemeClr>
                </a:solidFill>
              </a:rPr>
              <a:t>Worldwide &amp; multicultural             team leaders</a:t>
            </a:r>
          </a:p>
          <a:p>
            <a:pPr lvl="0" algn="r"/>
            <a:endParaRPr lang="en-US" sz="800" i="1" dirty="0">
              <a:solidFill>
                <a:schemeClr val="bg1">
                  <a:lumMod val="50000"/>
                </a:schemeClr>
              </a:solidFill>
            </a:endParaRPr>
          </a:p>
          <a:p>
            <a:pPr lvl="0" algn="r"/>
            <a:r>
              <a:rPr lang="en-US" sz="1400" i="1" dirty="0">
                <a:solidFill>
                  <a:schemeClr val="bg1">
                    <a:lumMod val="50000"/>
                  </a:schemeClr>
                </a:solidFill>
              </a:rPr>
              <a:t>Travel &amp; trade development </a:t>
            </a:r>
          </a:p>
          <a:p>
            <a:pPr lvl="0" algn="r"/>
            <a:r>
              <a:rPr lang="en-US" sz="1400" i="1" dirty="0">
                <a:solidFill>
                  <a:schemeClr val="bg1">
                    <a:lumMod val="50000"/>
                  </a:schemeClr>
                </a:solidFill>
              </a:rPr>
              <a:t>/ marketing managers</a:t>
            </a:r>
          </a:p>
          <a:p>
            <a:pPr lvl="0" algn="r"/>
            <a:endParaRPr lang="en-US" sz="700" i="1" dirty="0">
              <a:solidFill>
                <a:schemeClr val="bg1">
                  <a:lumMod val="50000"/>
                </a:schemeClr>
              </a:solidFill>
            </a:endParaRPr>
          </a:p>
          <a:p>
            <a:pPr lvl="0" algn="r"/>
            <a:r>
              <a:rPr lang="en-US" sz="1400" i="1" dirty="0">
                <a:solidFill>
                  <a:schemeClr val="bg1">
                    <a:lumMod val="50000"/>
                  </a:schemeClr>
                </a:solidFill>
              </a:rPr>
              <a:t>Strategic membership partnership &amp; alliance                   office managers</a:t>
            </a:r>
          </a:p>
          <a:p>
            <a:pPr lvl="0" algn="r"/>
            <a:endParaRPr lang="fr-FR" sz="800" i="1" dirty="0">
              <a:solidFill>
                <a:schemeClr val="bg1">
                  <a:lumMod val="50000"/>
                </a:schemeClr>
              </a:solidFill>
            </a:endParaRPr>
          </a:p>
          <a:p>
            <a:pPr lvl="0" algn="r"/>
            <a:r>
              <a:rPr lang="en-US" sz="1400" i="1" dirty="0">
                <a:solidFill>
                  <a:schemeClr val="bg1">
                    <a:lumMod val="50000"/>
                  </a:schemeClr>
                </a:solidFill>
              </a:rPr>
              <a:t>International meetings, incentives, conferences &amp; exhibition coordinators</a:t>
            </a:r>
          </a:p>
          <a:p>
            <a:pPr lvl="0" algn="r"/>
            <a:endParaRPr lang="en-US" sz="800" i="1" dirty="0">
              <a:solidFill>
                <a:schemeClr val="bg1">
                  <a:lumMod val="50000"/>
                </a:schemeClr>
              </a:solidFill>
            </a:endParaRPr>
          </a:p>
          <a:p>
            <a:pPr algn="r"/>
            <a:r>
              <a:rPr lang="en-US" sz="1400" i="1" dirty="0">
                <a:solidFill>
                  <a:schemeClr val="bg1">
                    <a:lumMod val="50000"/>
                  </a:schemeClr>
                </a:solidFill>
              </a:rPr>
              <a:t>Cross border tourism          project managers</a:t>
            </a:r>
          </a:p>
          <a:p>
            <a:pPr algn="r"/>
            <a:endParaRPr lang="en-US" sz="800" i="1" dirty="0">
              <a:solidFill>
                <a:schemeClr val="bg1">
                  <a:lumMod val="50000"/>
                </a:schemeClr>
              </a:solidFill>
            </a:endParaRPr>
          </a:p>
          <a:p>
            <a:pPr algn="r"/>
            <a:r>
              <a:rPr lang="en-US" sz="1400" i="1" dirty="0">
                <a:solidFill>
                  <a:schemeClr val="bg1">
                    <a:lumMod val="50000"/>
                  </a:schemeClr>
                </a:solidFill>
              </a:rPr>
              <a:t>Heads of travel                            innovation, R&amp;D</a:t>
            </a:r>
          </a:p>
          <a:p>
            <a:pPr lvl="0" algn="r"/>
            <a:endParaRPr lang="en-US" sz="1400" dirty="0">
              <a:solidFill>
                <a:schemeClr val="bg1">
                  <a:lumMod val="50000"/>
                </a:schemeClr>
              </a:solidFill>
            </a:endParaRPr>
          </a:p>
          <a:p>
            <a:pPr lvl="0" algn="r"/>
            <a:endParaRPr lang="fr-FR" sz="1400" dirty="0">
              <a:solidFill>
                <a:schemeClr val="bg1">
                  <a:lumMod val="50000"/>
                </a:schemeClr>
              </a:solidFill>
            </a:endParaRPr>
          </a:p>
          <a:p>
            <a:pPr lvl="0" algn="r"/>
            <a:endParaRPr lang="fr-FR" sz="1400" dirty="0">
              <a:solidFill>
                <a:schemeClr val="bg1">
                  <a:lumMod val="50000"/>
                </a:schemeClr>
              </a:solidFill>
            </a:endParaRPr>
          </a:p>
          <a:p>
            <a:pPr algn="r"/>
            <a:endParaRPr lang="fr-FR" sz="1100" b="1" dirty="0">
              <a:solidFill>
                <a:srgbClr val="222222"/>
              </a:solidFill>
              <a:latin typeface="Arial" panose="020B0604020202020204" pitchFamily="34" charset="0"/>
              <a:cs typeface="Arial" panose="020B0604020202020204" pitchFamily="34" charset="0"/>
            </a:endParaRPr>
          </a:p>
        </p:txBody>
      </p:sp>
      <p:sp>
        <p:nvSpPr>
          <p:cNvPr id="4" name="Rectangle 3"/>
          <p:cNvSpPr/>
          <p:nvPr/>
        </p:nvSpPr>
        <p:spPr>
          <a:xfrm>
            <a:off x="246798" y="1147606"/>
            <a:ext cx="5564011" cy="738664"/>
          </a:xfrm>
          <a:prstGeom prst="rect">
            <a:avLst/>
          </a:prstGeom>
        </p:spPr>
        <p:txBody>
          <a:bodyPr wrap="square">
            <a:spAutoFit/>
          </a:bodyPr>
          <a:lstStyle/>
          <a:p>
            <a:r>
              <a:rPr lang="fr-FR" sz="1400" b="1" dirty="0" err="1">
                <a:solidFill>
                  <a:schemeClr val="bg1"/>
                </a:solidFill>
              </a:rPr>
              <a:t>With</a:t>
            </a:r>
            <a:r>
              <a:rPr lang="fr-FR" sz="1400" b="1" dirty="0">
                <a:solidFill>
                  <a:schemeClr val="bg1"/>
                </a:solidFill>
              </a:rPr>
              <a:t> the ITM transformative </a:t>
            </a:r>
            <a:r>
              <a:rPr lang="fr-FR" sz="1400" b="1" dirty="0" err="1">
                <a:solidFill>
                  <a:schemeClr val="bg1"/>
                </a:solidFill>
              </a:rPr>
              <a:t>experience</a:t>
            </a:r>
            <a:r>
              <a:rPr lang="fr-FR" sz="1400" b="1" dirty="0">
                <a:solidFill>
                  <a:schemeClr val="bg1"/>
                </a:solidFill>
              </a:rPr>
              <a:t>, high-flyers </a:t>
            </a:r>
            <a:r>
              <a:rPr lang="fr-FR" sz="1400" b="1" dirty="0" err="1">
                <a:solidFill>
                  <a:schemeClr val="bg1"/>
                </a:solidFill>
              </a:rPr>
              <a:t>develop</a:t>
            </a:r>
            <a:r>
              <a:rPr lang="fr-FR" sz="1400" b="1" dirty="0">
                <a:solidFill>
                  <a:schemeClr val="bg1"/>
                </a:solidFill>
              </a:rPr>
              <a:t> </a:t>
            </a:r>
            <a:r>
              <a:rPr lang="fr-FR" sz="1400" b="1" dirty="0" err="1">
                <a:solidFill>
                  <a:schemeClr val="bg1"/>
                </a:solidFill>
              </a:rPr>
              <a:t>their</a:t>
            </a:r>
            <a:r>
              <a:rPr lang="fr-FR" sz="1400" b="1" dirty="0">
                <a:solidFill>
                  <a:schemeClr val="bg1"/>
                </a:solidFill>
              </a:rPr>
              <a:t> management </a:t>
            </a:r>
            <a:r>
              <a:rPr lang="fr-FR" sz="1400" b="1" dirty="0" err="1">
                <a:solidFill>
                  <a:schemeClr val="bg1"/>
                </a:solidFill>
              </a:rPr>
              <a:t>competences</a:t>
            </a:r>
            <a:r>
              <a:rPr lang="fr-FR" sz="1400" b="1" dirty="0">
                <a:solidFill>
                  <a:schemeClr val="bg1"/>
                </a:solidFill>
              </a:rPr>
              <a:t>, soft </a:t>
            </a:r>
            <a:r>
              <a:rPr lang="fr-FR" sz="1400" b="1" dirty="0" err="1">
                <a:solidFill>
                  <a:schemeClr val="bg1"/>
                </a:solidFill>
              </a:rPr>
              <a:t>skills</a:t>
            </a:r>
            <a:r>
              <a:rPr lang="fr-FR" sz="1400" b="1" dirty="0">
                <a:solidFill>
                  <a:schemeClr val="bg1"/>
                </a:solidFill>
              </a:rPr>
              <a:t> and agility, to </a:t>
            </a:r>
            <a:r>
              <a:rPr lang="fr-FR" sz="1400" b="1" dirty="0" err="1">
                <a:solidFill>
                  <a:schemeClr val="bg1"/>
                </a:solidFill>
              </a:rPr>
              <a:t>become</a:t>
            </a:r>
            <a:r>
              <a:rPr lang="fr-FR" sz="1400" b="1" dirty="0">
                <a:solidFill>
                  <a:schemeClr val="bg1"/>
                </a:solidFill>
              </a:rPr>
              <a:t> </a:t>
            </a:r>
            <a:r>
              <a:rPr lang="fr-FR" sz="1400" b="1" dirty="0" err="1">
                <a:solidFill>
                  <a:schemeClr val="bg1"/>
                </a:solidFill>
              </a:rPr>
              <a:t>tomorrow’s</a:t>
            </a:r>
            <a:r>
              <a:rPr lang="fr-FR" sz="1400" b="1" dirty="0">
                <a:solidFill>
                  <a:schemeClr val="bg1"/>
                </a:solidFill>
              </a:rPr>
              <a:t> top </a:t>
            </a:r>
            <a:r>
              <a:rPr lang="fr-FR" sz="1400" b="1" dirty="0" err="1">
                <a:solidFill>
                  <a:schemeClr val="bg1"/>
                </a:solidFill>
              </a:rPr>
              <a:t>tourism</a:t>
            </a:r>
            <a:r>
              <a:rPr lang="fr-FR" sz="1400" b="1" dirty="0">
                <a:solidFill>
                  <a:schemeClr val="bg1"/>
                </a:solidFill>
              </a:rPr>
              <a:t> managers. ITM </a:t>
            </a:r>
            <a:r>
              <a:rPr lang="fr-FR" sz="1400" b="1" dirty="0" err="1">
                <a:solidFill>
                  <a:schemeClr val="bg1"/>
                </a:solidFill>
              </a:rPr>
              <a:t>students</a:t>
            </a:r>
            <a:r>
              <a:rPr lang="fr-FR" sz="1400" b="1" dirty="0">
                <a:solidFill>
                  <a:schemeClr val="bg1"/>
                </a:solidFill>
              </a:rPr>
              <a:t>:</a:t>
            </a:r>
          </a:p>
        </p:txBody>
      </p:sp>
      <p:sp>
        <p:nvSpPr>
          <p:cNvPr id="5" name="Rectangle 4"/>
          <p:cNvSpPr/>
          <p:nvPr/>
        </p:nvSpPr>
        <p:spPr>
          <a:xfrm>
            <a:off x="245716" y="2016270"/>
            <a:ext cx="2376008" cy="1292662"/>
          </a:xfrm>
          <a:prstGeom prst="rect">
            <a:avLst/>
          </a:prstGeom>
        </p:spPr>
        <p:txBody>
          <a:bodyPr wrap="square">
            <a:spAutoFit/>
          </a:bodyPr>
          <a:lstStyle/>
          <a:p>
            <a:r>
              <a:rPr lang="fr-FR" sz="1300" dirty="0" err="1"/>
              <a:t>Acquire</a:t>
            </a:r>
            <a:r>
              <a:rPr lang="fr-FR" sz="1300" dirty="0"/>
              <a:t> full </a:t>
            </a:r>
            <a:r>
              <a:rPr lang="fr-FR" sz="1300" dirty="0" err="1"/>
              <a:t>comprehension</a:t>
            </a:r>
            <a:r>
              <a:rPr lang="fr-FR" sz="1300" dirty="0"/>
              <a:t> and command of </a:t>
            </a:r>
            <a:r>
              <a:rPr lang="fr-FR" sz="1300" dirty="0" err="1"/>
              <a:t>what</a:t>
            </a:r>
            <a:r>
              <a:rPr lang="fr-FR" sz="1300" dirty="0"/>
              <a:t> </a:t>
            </a:r>
            <a:r>
              <a:rPr lang="fr-FR" sz="1300" dirty="0" err="1"/>
              <a:t>is</a:t>
            </a:r>
            <a:r>
              <a:rPr lang="fr-FR" sz="1300" dirty="0"/>
              <a:t> </a:t>
            </a:r>
            <a:r>
              <a:rPr lang="fr-FR" sz="1300" dirty="0" err="1"/>
              <a:t>at</a:t>
            </a:r>
            <a:r>
              <a:rPr lang="fr-FR" sz="1300" dirty="0"/>
              <a:t> </a:t>
            </a:r>
            <a:r>
              <a:rPr lang="fr-FR" sz="1300" dirty="0" err="1"/>
              <a:t>stake</a:t>
            </a:r>
            <a:r>
              <a:rPr lang="fr-FR" sz="1300" dirty="0"/>
              <a:t> in </a:t>
            </a:r>
            <a:r>
              <a:rPr lang="fr-FR" sz="1300" dirty="0" err="1"/>
              <a:t>both</a:t>
            </a:r>
            <a:r>
              <a:rPr lang="fr-FR" sz="1300" dirty="0"/>
              <a:t> the </a:t>
            </a:r>
            <a:r>
              <a:rPr lang="fr-FR" sz="1300" b="1" dirty="0"/>
              <a:t>Public </a:t>
            </a:r>
            <a:r>
              <a:rPr lang="fr-FR" sz="1300" b="1" dirty="0" err="1"/>
              <a:t>sector</a:t>
            </a:r>
            <a:r>
              <a:rPr lang="fr-FR" sz="1300" b="1" dirty="0"/>
              <a:t> and </a:t>
            </a:r>
            <a:r>
              <a:rPr lang="fr-FR" sz="1300" b="1" dirty="0" err="1"/>
              <a:t>Private</a:t>
            </a:r>
            <a:r>
              <a:rPr lang="fr-FR" sz="1300" b="1" dirty="0"/>
              <a:t> businesses to </a:t>
            </a:r>
            <a:r>
              <a:rPr lang="fr-FR" sz="1300" b="1" dirty="0" err="1"/>
              <a:t>form</a:t>
            </a:r>
            <a:r>
              <a:rPr lang="fr-FR" sz="1300" b="1" dirty="0"/>
              <a:t> efficient </a:t>
            </a:r>
            <a:r>
              <a:rPr lang="fr-FR" sz="1300" b="1" dirty="0" err="1"/>
              <a:t>Partnerships</a:t>
            </a:r>
            <a:r>
              <a:rPr lang="fr-FR" sz="1300" dirty="0"/>
              <a:t> in </a:t>
            </a:r>
            <a:r>
              <a:rPr lang="fr-FR" sz="1300" dirty="0" err="1"/>
              <a:t>tourism</a:t>
            </a:r>
            <a:r>
              <a:rPr lang="fr-FR" sz="1300" dirty="0"/>
              <a:t>.</a:t>
            </a:r>
          </a:p>
        </p:txBody>
      </p:sp>
      <p:sp>
        <p:nvSpPr>
          <p:cNvPr id="13" name="Rectangle 12"/>
          <p:cNvSpPr/>
          <p:nvPr/>
        </p:nvSpPr>
        <p:spPr>
          <a:xfrm>
            <a:off x="2761640" y="2011741"/>
            <a:ext cx="3049169" cy="892552"/>
          </a:xfrm>
          <a:prstGeom prst="rect">
            <a:avLst/>
          </a:prstGeom>
        </p:spPr>
        <p:txBody>
          <a:bodyPr wrap="square">
            <a:spAutoFit/>
          </a:bodyPr>
          <a:lstStyle/>
          <a:p>
            <a:r>
              <a:rPr lang="fr-FR" sz="1300" dirty="0" err="1"/>
              <a:t>Develop</a:t>
            </a:r>
            <a:r>
              <a:rPr lang="fr-FR" sz="1300" dirty="0"/>
              <a:t> </a:t>
            </a:r>
            <a:r>
              <a:rPr lang="fr-FR" sz="1300" dirty="0" err="1"/>
              <a:t>themselves</a:t>
            </a:r>
            <a:r>
              <a:rPr lang="fr-FR" sz="1300" dirty="0"/>
              <a:t>, </a:t>
            </a:r>
            <a:r>
              <a:rPr lang="fr-FR" sz="1300" dirty="0" err="1"/>
              <a:t>develop</a:t>
            </a:r>
            <a:r>
              <a:rPr lang="fr-FR" sz="1300" dirty="0"/>
              <a:t> </a:t>
            </a:r>
            <a:r>
              <a:rPr lang="fr-FR" sz="1300" dirty="0" err="1"/>
              <a:t>their</a:t>
            </a:r>
            <a:r>
              <a:rPr lang="fr-FR" sz="1300" dirty="0"/>
              <a:t> </a:t>
            </a:r>
            <a:r>
              <a:rPr lang="fr-FR" sz="1300" dirty="0" err="1"/>
              <a:t>own</a:t>
            </a:r>
            <a:r>
              <a:rPr lang="fr-FR" sz="1300" dirty="0"/>
              <a:t> </a:t>
            </a:r>
            <a:r>
              <a:rPr lang="fr-FR" sz="1300" dirty="0" err="1"/>
              <a:t>work</a:t>
            </a:r>
            <a:r>
              <a:rPr lang="fr-FR" sz="1300" dirty="0"/>
              <a:t> </a:t>
            </a:r>
            <a:r>
              <a:rPr lang="fr-FR" sz="1300" dirty="0" err="1"/>
              <a:t>methodology</a:t>
            </a:r>
            <a:r>
              <a:rPr lang="fr-FR" sz="1300" dirty="0"/>
              <a:t> and </a:t>
            </a:r>
            <a:r>
              <a:rPr lang="fr-FR" sz="1300" dirty="0" err="1"/>
              <a:t>think</a:t>
            </a:r>
            <a:r>
              <a:rPr lang="fr-FR" sz="1300" dirty="0"/>
              <a:t> </a:t>
            </a:r>
            <a:r>
              <a:rPr lang="fr-FR" sz="1300" dirty="0" err="1"/>
              <a:t>adaptively</a:t>
            </a:r>
            <a:r>
              <a:rPr lang="fr-FR" sz="1300" dirty="0"/>
              <a:t> to </a:t>
            </a:r>
            <a:r>
              <a:rPr lang="fr-FR" sz="1300" dirty="0" err="1"/>
              <a:t>reach</a:t>
            </a:r>
            <a:r>
              <a:rPr lang="fr-FR" sz="1300" dirty="0"/>
              <a:t> </a:t>
            </a:r>
            <a:r>
              <a:rPr lang="fr-FR" sz="1300" b="1" dirty="0"/>
              <a:t>expertise, </a:t>
            </a:r>
            <a:r>
              <a:rPr lang="fr-FR" sz="1300" b="1" dirty="0" err="1"/>
              <a:t>experience</a:t>
            </a:r>
            <a:r>
              <a:rPr lang="fr-FR" sz="1300" b="1" dirty="0"/>
              <a:t> and </a:t>
            </a:r>
            <a:r>
              <a:rPr lang="fr-FR" sz="1300" b="1" dirty="0" err="1"/>
              <a:t>exceed</a:t>
            </a:r>
            <a:r>
              <a:rPr lang="fr-FR" sz="1300" b="1" dirty="0"/>
              <a:t> </a:t>
            </a:r>
            <a:r>
              <a:rPr lang="fr-FR" sz="1300" b="1" dirty="0" err="1"/>
              <a:t>their</a:t>
            </a:r>
            <a:r>
              <a:rPr lang="fr-FR" sz="1300" b="1" dirty="0"/>
              <a:t> </a:t>
            </a:r>
            <a:r>
              <a:rPr lang="fr-FR" sz="1300" b="1" dirty="0" err="1"/>
              <a:t>own</a:t>
            </a:r>
            <a:r>
              <a:rPr lang="fr-FR" sz="1300" b="1" dirty="0"/>
              <a:t> expectations.</a:t>
            </a:r>
          </a:p>
        </p:txBody>
      </p:sp>
      <p:sp>
        <p:nvSpPr>
          <p:cNvPr id="14" name="Rectangle 13"/>
          <p:cNvSpPr/>
          <p:nvPr/>
        </p:nvSpPr>
        <p:spPr>
          <a:xfrm>
            <a:off x="246798" y="3569320"/>
            <a:ext cx="2374845" cy="1692771"/>
          </a:xfrm>
          <a:prstGeom prst="rect">
            <a:avLst/>
          </a:prstGeom>
        </p:spPr>
        <p:txBody>
          <a:bodyPr wrap="square">
            <a:spAutoFit/>
          </a:bodyPr>
          <a:lstStyle/>
          <a:p>
            <a:r>
              <a:rPr lang="fr-FR" sz="1300" dirty="0"/>
              <a:t>Bloom </a:t>
            </a:r>
            <a:r>
              <a:rPr lang="fr-FR" sz="1300" dirty="0" err="1"/>
              <a:t>internationally</a:t>
            </a:r>
            <a:r>
              <a:rPr lang="fr-FR" sz="1300" dirty="0"/>
              <a:t>, </a:t>
            </a:r>
            <a:r>
              <a:rPr lang="fr-FR" sz="1300" dirty="0" err="1"/>
              <a:t>appreciate</a:t>
            </a:r>
            <a:r>
              <a:rPr lang="fr-FR" sz="1300" dirty="0"/>
              <a:t> cultural </a:t>
            </a:r>
            <a:r>
              <a:rPr lang="fr-FR" sz="1300" dirty="0" err="1"/>
              <a:t>differences</a:t>
            </a:r>
            <a:r>
              <a:rPr lang="fr-FR" sz="1300" dirty="0"/>
              <a:t> </a:t>
            </a:r>
            <a:r>
              <a:rPr lang="fr-FR" sz="1300" dirty="0" err="1"/>
              <a:t>so</a:t>
            </a:r>
            <a:r>
              <a:rPr lang="fr-FR" sz="1300" dirty="0"/>
              <a:t> as to </a:t>
            </a:r>
            <a:r>
              <a:rPr lang="fr-FR" sz="1300" dirty="0" err="1"/>
              <a:t>comprehend</a:t>
            </a:r>
            <a:r>
              <a:rPr lang="fr-FR" sz="1300" dirty="0"/>
              <a:t> the </a:t>
            </a:r>
            <a:r>
              <a:rPr lang="fr-FR" sz="1300" dirty="0" err="1"/>
              <a:t>lastest</a:t>
            </a:r>
            <a:r>
              <a:rPr lang="fr-FR" sz="1300" dirty="0"/>
              <a:t> trends and </a:t>
            </a:r>
            <a:r>
              <a:rPr lang="fr-FR" sz="1300" dirty="0" err="1"/>
              <a:t>turn</a:t>
            </a:r>
            <a:r>
              <a:rPr lang="fr-FR" sz="1300" dirty="0"/>
              <a:t> the </a:t>
            </a:r>
            <a:r>
              <a:rPr lang="fr-FR" sz="1300" b="1" dirty="0" err="1"/>
              <a:t>multicultural</a:t>
            </a:r>
            <a:r>
              <a:rPr lang="fr-FR" sz="1300" b="1" dirty="0"/>
              <a:t> challenges </a:t>
            </a:r>
            <a:r>
              <a:rPr lang="fr-FR" sz="1300" dirty="0"/>
              <a:t>of an </a:t>
            </a:r>
            <a:r>
              <a:rPr lang="fr-FR" sz="1300" dirty="0" err="1"/>
              <a:t>ambiguous</a:t>
            </a:r>
            <a:r>
              <a:rPr lang="fr-FR" sz="1300" dirty="0"/>
              <a:t> and volatile </a:t>
            </a:r>
            <a:r>
              <a:rPr lang="fr-FR" sz="1300" dirty="0" err="1"/>
              <a:t>environment</a:t>
            </a:r>
            <a:r>
              <a:rPr lang="fr-FR" sz="1300" dirty="0"/>
              <a:t> </a:t>
            </a:r>
            <a:r>
              <a:rPr lang="fr-FR" sz="1300" b="1" dirty="0" err="1"/>
              <a:t>into</a:t>
            </a:r>
            <a:r>
              <a:rPr lang="fr-FR" sz="1300" b="1" dirty="0"/>
              <a:t> </a:t>
            </a:r>
            <a:r>
              <a:rPr lang="fr-FR" sz="1300" b="1" dirty="0" err="1"/>
              <a:t>opportunities</a:t>
            </a:r>
            <a:r>
              <a:rPr lang="fr-FR" sz="1300" dirty="0"/>
              <a:t>.</a:t>
            </a:r>
          </a:p>
        </p:txBody>
      </p:sp>
      <p:sp>
        <p:nvSpPr>
          <p:cNvPr id="15" name="Rectangle 14"/>
          <p:cNvSpPr/>
          <p:nvPr/>
        </p:nvSpPr>
        <p:spPr>
          <a:xfrm>
            <a:off x="2745297" y="3575592"/>
            <a:ext cx="2058791" cy="1692771"/>
          </a:xfrm>
          <a:prstGeom prst="rect">
            <a:avLst/>
          </a:prstGeom>
        </p:spPr>
        <p:txBody>
          <a:bodyPr wrap="square">
            <a:spAutoFit/>
          </a:bodyPr>
          <a:lstStyle/>
          <a:p>
            <a:r>
              <a:rPr lang="fr-FR" sz="1300" b="1" dirty="0" err="1"/>
              <a:t>Meet</a:t>
            </a:r>
            <a:r>
              <a:rPr lang="fr-FR" sz="1300" b="1" dirty="0"/>
              <a:t> and </a:t>
            </a:r>
            <a:r>
              <a:rPr lang="fr-FR" sz="1300" b="1" dirty="0" err="1"/>
              <a:t>join</a:t>
            </a:r>
            <a:r>
              <a:rPr lang="fr-FR" sz="1300" b="1" dirty="0"/>
              <a:t> the </a:t>
            </a:r>
            <a:r>
              <a:rPr lang="fr-FR" sz="1300" b="1" dirty="0" err="1"/>
              <a:t>industry</a:t>
            </a:r>
            <a:r>
              <a:rPr lang="fr-FR" sz="1300" b="1" dirty="0"/>
              <a:t> </a:t>
            </a:r>
            <a:r>
              <a:rPr lang="fr-FR" sz="1300" dirty="0"/>
              <a:t>on real consulting </a:t>
            </a:r>
            <a:r>
              <a:rPr lang="fr-FR" sz="1300" dirty="0" err="1"/>
              <a:t>projects</a:t>
            </a:r>
            <a:r>
              <a:rPr lang="fr-FR" sz="1300" dirty="0"/>
              <a:t> and missions, network </a:t>
            </a:r>
            <a:r>
              <a:rPr lang="fr-FR" sz="1300" dirty="0" err="1"/>
              <a:t>efficiently</a:t>
            </a:r>
            <a:r>
              <a:rPr lang="fr-FR" sz="1300" dirty="0"/>
              <a:t> to </a:t>
            </a:r>
            <a:r>
              <a:rPr lang="fr-FR" sz="1300" dirty="0" err="1"/>
              <a:t>eventually</a:t>
            </a:r>
            <a:r>
              <a:rPr lang="fr-FR" sz="1300" dirty="0"/>
              <a:t> </a:t>
            </a:r>
            <a:r>
              <a:rPr lang="fr-FR" sz="1300" dirty="0" err="1"/>
              <a:t>thrive</a:t>
            </a:r>
            <a:r>
              <a:rPr lang="fr-FR" sz="1300" dirty="0"/>
              <a:t> in the world of </a:t>
            </a:r>
            <a:r>
              <a:rPr lang="fr-FR" sz="1300" dirty="0" err="1"/>
              <a:t>tourism</a:t>
            </a:r>
            <a:r>
              <a:rPr lang="fr-FR" sz="1300" dirty="0"/>
              <a:t> on </a:t>
            </a:r>
            <a:r>
              <a:rPr lang="fr-FR" sz="1300" dirty="0" err="1"/>
              <a:t>rewarding</a:t>
            </a:r>
            <a:r>
              <a:rPr lang="fr-FR" sz="1300" dirty="0"/>
              <a:t> positions </a:t>
            </a:r>
            <a:r>
              <a:rPr lang="fr-FR" sz="1300" dirty="0" err="1"/>
              <a:t>with</a:t>
            </a:r>
            <a:r>
              <a:rPr lang="fr-FR" sz="1300" dirty="0"/>
              <a:t> </a:t>
            </a:r>
            <a:r>
              <a:rPr lang="fr-FR" sz="1300" dirty="0" err="1"/>
              <a:t>high</a:t>
            </a:r>
            <a:r>
              <a:rPr lang="fr-FR" sz="1300" dirty="0"/>
              <a:t> </a:t>
            </a:r>
            <a:r>
              <a:rPr lang="fr-FR" sz="1300" dirty="0" err="1"/>
              <a:t>responsibilities</a:t>
            </a:r>
            <a:r>
              <a:rPr lang="fr-FR" sz="1300" dirty="0"/>
              <a:t>.</a:t>
            </a:r>
          </a:p>
        </p:txBody>
      </p:sp>
      <p:pic>
        <p:nvPicPr>
          <p:cNvPr id="3076" name="Picture 4" descr="http://www.alliancefr.it/wp-content/uploads/2015/08/objectif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024" y="3472040"/>
            <a:ext cx="2318198" cy="1924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888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rganigramme : Entrée manuelle 15"/>
          <p:cNvSpPr/>
          <p:nvPr/>
        </p:nvSpPr>
        <p:spPr>
          <a:xfrm rot="5400000">
            <a:off x="849506" y="-849511"/>
            <a:ext cx="5725363" cy="7424385"/>
          </a:xfrm>
          <a:prstGeom prst="flowChartManualInput">
            <a:avLst/>
          </a:prstGeom>
          <a:solidFill>
            <a:srgbClr val="EF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304284" y="136702"/>
            <a:ext cx="7537811" cy="523220"/>
          </a:xfrm>
          <a:prstGeom prst="rect">
            <a:avLst/>
          </a:prstGeom>
          <a:noFill/>
        </p:spPr>
        <p:txBody>
          <a:bodyPr wrap="square" rtlCol="0">
            <a:spAutoFit/>
          </a:bodyPr>
          <a:lstStyle/>
          <a:p>
            <a:r>
              <a:rPr lang="fr-FR" sz="2800" b="1" dirty="0"/>
              <a:t>Key </a:t>
            </a:r>
            <a:r>
              <a:rPr lang="fr-FR" sz="2800" b="1" dirty="0" err="1"/>
              <a:t>features</a:t>
            </a:r>
            <a:r>
              <a:rPr lang="fr-FR" sz="2800" b="1" dirty="0"/>
              <a:t> of the ITM curriculum</a:t>
            </a:r>
          </a:p>
        </p:txBody>
      </p:sp>
      <p:cxnSp>
        <p:nvCxnSpPr>
          <p:cNvPr id="10" name="Connecteur droit 9"/>
          <p:cNvCxnSpPr>
            <a:cxnSpLocks/>
          </p:cNvCxnSpPr>
          <p:nvPr/>
        </p:nvCxnSpPr>
        <p:spPr>
          <a:xfrm>
            <a:off x="0" y="750603"/>
            <a:ext cx="530722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Ellipse 10"/>
          <p:cNvSpPr/>
          <p:nvPr/>
        </p:nvSpPr>
        <p:spPr>
          <a:xfrm>
            <a:off x="5225484" y="659922"/>
            <a:ext cx="226405" cy="2264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6916616" y="713994"/>
            <a:ext cx="2083596" cy="3539430"/>
          </a:xfrm>
          <a:prstGeom prst="rect">
            <a:avLst/>
          </a:prstGeom>
        </p:spPr>
        <p:txBody>
          <a:bodyPr wrap="square">
            <a:spAutoFit/>
          </a:bodyPr>
          <a:lstStyle/>
          <a:p>
            <a:pPr algn="r"/>
            <a:r>
              <a:rPr lang="fr-FR" sz="1400" b="1" i="1" dirty="0">
                <a:solidFill>
                  <a:schemeClr val="bg1">
                    <a:lumMod val="65000"/>
                  </a:schemeClr>
                </a:solidFill>
                <a:latin typeface="Arimo"/>
              </a:rPr>
              <a:t>« </a:t>
            </a:r>
            <a:r>
              <a:rPr lang="fr-FR" sz="1400" b="1" i="1" dirty="0" err="1">
                <a:solidFill>
                  <a:schemeClr val="bg1">
                    <a:lumMod val="65000"/>
                  </a:schemeClr>
                </a:solidFill>
                <a:latin typeface="Arimo"/>
              </a:rPr>
              <a:t>I.T.Master’s</a:t>
            </a:r>
            <a:r>
              <a:rPr lang="fr-FR" sz="1400" b="1" i="1" dirty="0">
                <a:solidFill>
                  <a:schemeClr val="bg1">
                    <a:lumMod val="65000"/>
                  </a:schemeClr>
                </a:solidFill>
                <a:latin typeface="Arimo"/>
              </a:rPr>
              <a:t> </a:t>
            </a:r>
            <a:r>
              <a:rPr lang="fr-FR" sz="1400" b="1" i="1" dirty="0" err="1">
                <a:solidFill>
                  <a:schemeClr val="bg1">
                    <a:lumMod val="65000"/>
                  </a:schemeClr>
                </a:solidFill>
                <a:latin typeface="Arimo"/>
              </a:rPr>
              <a:t>students</a:t>
            </a:r>
            <a:r>
              <a:rPr lang="fr-FR" sz="1400" b="1" i="1" dirty="0">
                <a:solidFill>
                  <a:schemeClr val="bg1">
                    <a:lumMod val="65000"/>
                  </a:schemeClr>
                </a:solidFill>
                <a:latin typeface="Arimo"/>
              </a:rPr>
              <a:t> </a:t>
            </a:r>
            <a:r>
              <a:rPr lang="fr-FR" sz="1400" b="1" i="1" dirty="0" err="1">
                <a:solidFill>
                  <a:schemeClr val="bg1">
                    <a:lumMod val="65000"/>
                  </a:schemeClr>
                </a:solidFill>
                <a:latin typeface="Arimo"/>
              </a:rPr>
              <a:t>benefit</a:t>
            </a:r>
            <a:r>
              <a:rPr lang="fr-FR" sz="1400" b="1" i="1" dirty="0">
                <a:solidFill>
                  <a:schemeClr val="bg1">
                    <a:lumMod val="65000"/>
                  </a:schemeClr>
                </a:solidFill>
                <a:latin typeface="Arimo"/>
              </a:rPr>
              <a:t> </a:t>
            </a:r>
            <a:r>
              <a:rPr lang="fr-FR" sz="1400" b="1" i="1" dirty="0" err="1">
                <a:solidFill>
                  <a:schemeClr val="bg1">
                    <a:lumMod val="65000"/>
                  </a:schemeClr>
                </a:solidFill>
                <a:latin typeface="Arimo"/>
              </a:rPr>
              <a:t>from</a:t>
            </a:r>
            <a:r>
              <a:rPr lang="fr-FR" sz="1400" b="1" i="1" dirty="0">
                <a:solidFill>
                  <a:schemeClr val="bg1">
                    <a:lumMod val="65000"/>
                  </a:schemeClr>
                </a:solidFill>
                <a:latin typeface="Arimo"/>
              </a:rPr>
              <a:t> </a:t>
            </a:r>
            <a:r>
              <a:rPr lang="fr-FR" sz="1400" b="1" i="1" dirty="0" err="1">
                <a:solidFill>
                  <a:schemeClr val="bg1">
                    <a:lumMod val="65000"/>
                  </a:schemeClr>
                </a:solidFill>
                <a:latin typeface="Arimo"/>
              </a:rPr>
              <a:t>both</a:t>
            </a:r>
            <a:r>
              <a:rPr lang="fr-FR" sz="1400" b="1" i="1" dirty="0">
                <a:solidFill>
                  <a:schemeClr val="bg1">
                    <a:lumMod val="65000"/>
                  </a:schemeClr>
                </a:solidFill>
                <a:latin typeface="Arimo"/>
              </a:rPr>
              <a:t> </a:t>
            </a:r>
            <a:r>
              <a:rPr lang="fr-FR" sz="1400" b="1" i="1" dirty="0" err="1">
                <a:solidFill>
                  <a:schemeClr val="bg1">
                    <a:lumMod val="65000"/>
                  </a:schemeClr>
                </a:solidFill>
                <a:latin typeface="Arimo"/>
              </a:rPr>
              <a:t>academic</a:t>
            </a:r>
            <a:r>
              <a:rPr lang="fr-FR" sz="1400" b="1" i="1" dirty="0">
                <a:solidFill>
                  <a:schemeClr val="bg1">
                    <a:lumMod val="65000"/>
                  </a:schemeClr>
                </a:solidFill>
                <a:latin typeface="Arimo"/>
              </a:rPr>
              <a:t> excellence and </a:t>
            </a:r>
            <a:r>
              <a:rPr lang="fr-FR" sz="1400" b="1" i="1" dirty="0" err="1">
                <a:solidFill>
                  <a:schemeClr val="bg1">
                    <a:lumMod val="65000"/>
                  </a:schemeClr>
                </a:solidFill>
                <a:latin typeface="Arimo"/>
              </a:rPr>
              <a:t>professional</a:t>
            </a:r>
            <a:r>
              <a:rPr lang="fr-FR" sz="1400" b="1" i="1" dirty="0">
                <a:solidFill>
                  <a:schemeClr val="bg1">
                    <a:lumMod val="65000"/>
                  </a:schemeClr>
                </a:solidFill>
                <a:latin typeface="Arimo"/>
              </a:rPr>
              <a:t> </a:t>
            </a:r>
            <a:r>
              <a:rPr lang="fr-FR" sz="1400" b="1" i="1" dirty="0" err="1">
                <a:solidFill>
                  <a:schemeClr val="bg1">
                    <a:lumMod val="65000"/>
                  </a:schemeClr>
                </a:solidFill>
                <a:latin typeface="Arimo"/>
              </a:rPr>
              <a:t>partners</a:t>
            </a:r>
            <a:r>
              <a:rPr lang="fr-FR" sz="1400" b="1" i="1" dirty="0">
                <a:solidFill>
                  <a:schemeClr val="bg1">
                    <a:lumMod val="65000"/>
                  </a:schemeClr>
                </a:solidFill>
                <a:latin typeface="Arimo"/>
              </a:rPr>
              <a:t>; </a:t>
            </a:r>
          </a:p>
          <a:p>
            <a:pPr algn="r"/>
            <a:r>
              <a:rPr lang="fr-FR" sz="1400" b="1" i="1" dirty="0">
                <a:solidFill>
                  <a:schemeClr val="bg1">
                    <a:lumMod val="65000"/>
                  </a:schemeClr>
                </a:solidFill>
                <a:latin typeface="Arimo"/>
              </a:rPr>
              <a:t>The course leader              </a:t>
            </a:r>
            <a:r>
              <a:rPr lang="fr-FR" sz="1400" b="1" i="1" dirty="0" err="1">
                <a:solidFill>
                  <a:schemeClr val="bg1">
                    <a:lumMod val="65000"/>
                  </a:schemeClr>
                </a:solidFill>
                <a:latin typeface="Arimo"/>
              </a:rPr>
              <a:t>is</a:t>
            </a:r>
            <a:r>
              <a:rPr lang="fr-FR" sz="1400" b="1" i="1" dirty="0">
                <a:solidFill>
                  <a:schemeClr val="bg1">
                    <a:lumMod val="65000"/>
                  </a:schemeClr>
                </a:solidFill>
                <a:latin typeface="Arimo"/>
              </a:rPr>
              <a:t> an </a:t>
            </a:r>
            <a:r>
              <a:rPr lang="fr-FR" sz="1400" b="1" i="1" dirty="0" err="1">
                <a:solidFill>
                  <a:schemeClr val="bg1">
                    <a:lumMod val="65000"/>
                  </a:schemeClr>
                </a:solidFill>
                <a:latin typeface="Arimo"/>
              </a:rPr>
              <a:t>associate</a:t>
            </a:r>
            <a:r>
              <a:rPr lang="fr-FR" sz="1400" b="1" i="1" dirty="0">
                <a:solidFill>
                  <a:schemeClr val="bg1">
                    <a:lumMod val="65000"/>
                  </a:schemeClr>
                </a:solidFill>
                <a:latin typeface="Arimo"/>
              </a:rPr>
              <a:t> </a:t>
            </a:r>
            <a:r>
              <a:rPr lang="fr-FR" sz="1400" b="1" i="1" dirty="0" err="1">
                <a:solidFill>
                  <a:schemeClr val="bg1">
                    <a:lumMod val="65000"/>
                  </a:schemeClr>
                </a:solidFill>
                <a:latin typeface="Arimo"/>
              </a:rPr>
              <a:t>professor</a:t>
            </a:r>
            <a:r>
              <a:rPr lang="fr-FR" sz="1400" b="1" i="1" dirty="0">
                <a:solidFill>
                  <a:schemeClr val="bg1">
                    <a:lumMod val="65000"/>
                  </a:schemeClr>
                </a:solidFill>
                <a:latin typeface="Arimo"/>
              </a:rPr>
              <a:t> </a:t>
            </a:r>
            <a:r>
              <a:rPr lang="fr-FR" sz="1400" b="1" i="1" dirty="0" err="1">
                <a:solidFill>
                  <a:schemeClr val="bg1">
                    <a:lumMod val="65000"/>
                  </a:schemeClr>
                </a:solidFill>
                <a:latin typeface="Arimo"/>
              </a:rPr>
              <a:t>with</a:t>
            </a:r>
            <a:r>
              <a:rPr lang="fr-FR" sz="1400" b="1" i="1" dirty="0">
                <a:solidFill>
                  <a:schemeClr val="bg1">
                    <a:lumMod val="65000"/>
                  </a:schemeClr>
                </a:solidFill>
                <a:latin typeface="Arimo"/>
              </a:rPr>
              <a:t> extensive </a:t>
            </a:r>
            <a:r>
              <a:rPr lang="fr-FR" sz="1400" b="1" i="1" dirty="0" err="1">
                <a:solidFill>
                  <a:schemeClr val="bg1">
                    <a:lumMod val="65000"/>
                  </a:schemeClr>
                </a:solidFill>
                <a:latin typeface="Arimo"/>
              </a:rPr>
              <a:t>professional</a:t>
            </a:r>
            <a:r>
              <a:rPr lang="fr-FR" sz="1400" b="1" i="1" dirty="0">
                <a:solidFill>
                  <a:schemeClr val="bg1">
                    <a:lumMod val="65000"/>
                  </a:schemeClr>
                </a:solidFill>
                <a:latin typeface="Arimo"/>
              </a:rPr>
              <a:t> network        in the </a:t>
            </a:r>
            <a:r>
              <a:rPr lang="fr-FR" sz="1400" b="1" i="1" dirty="0" err="1">
                <a:solidFill>
                  <a:schemeClr val="bg1">
                    <a:lumMod val="65000"/>
                  </a:schemeClr>
                </a:solidFill>
                <a:latin typeface="Arimo"/>
              </a:rPr>
              <a:t>tourism</a:t>
            </a:r>
            <a:r>
              <a:rPr lang="fr-FR" sz="1400" b="1" i="1" dirty="0">
                <a:solidFill>
                  <a:schemeClr val="bg1">
                    <a:lumMod val="65000"/>
                  </a:schemeClr>
                </a:solidFill>
                <a:latin typeface="Arimo"/>
              </a:rPr>
              <a:t> </a:t>
            </a:r>
            <a:r>
              <a:rPr lang="fr-FR" sz="1400" b="1" i="1" dirty="0" err="1">
                <a:solidFill>
                  <a:schemeClr val="bg1">
                    <a:lumMod val="65000"/>
                  </a:schemeClr>
                </a:solidFill>
                <a:latin typeface="Arimo"/>
              </a:rPr>
              <a:t>sector</a:t>
            </a:r>
            <a:r>
              <a:rPr lang="fr-FR" sz="1400" b="1" i="1" dirty="0">
                <a:solidFill>
                  <a:schemeClr val="bg1">
                    <a:lumMod val="65000"/>
                  </a:schemeClr>
                </a:solidFill>
                <a:latin typeface="Arimo"/>
              </a:rPr>
              <a:t>.</a:t>
            </a:r>
          </a:p>
          <a:p>
            <a:pPr algn="r"/>
            <a:r>
              <a:rPr lang="fr-FR" sz="1400" b="1" i="1" dirty="0">
                <a:solidFill>
                  <a:schemeClr val="bg1">
                    <a:lumMod val="65000"/>
                  </a:schemeClr>
                </a:solidFill>
                <a:latin typeface="Arimo"/>
              </a:rPr>
              <a:t>The programme </a:t>
            </a:r>
            <a:r>
              <a:rPr lang="fr-FR" sz="1400" b="1" i="1" dirty="0" err="1">
                <a:solidFill>
                  <a:schemeClr val="bg1">
                    <a:lumMod val="65000"/>
                  </a:schemeClr>
                </a:solidFill>
                <a:latin typeface="Arimo"/>
              </a:rPr>
              <a:t>was</a:t>
            </a:r>
            <a:r>
              <a:rPr lang="fr-FR" sz="1400" b="1" i="1" dirty="0">
                <a:solidFill>
                  <a:schemeClr val="bg1">
                    <a:lumMod val="65000"/>
                  </a:schemeClr>
                </a:solidFill>
                <a:latin typeface="Arimo"/>
              </a:rPr>
              <a:t> </a:t>
            </a:r>
            <a:r>
              <a:rPr lang="fr-FR" sz="1400" b="1" i="1" dirty="0" err="1">
                <a:solidFill>
                  <a:schemeClr val="bg1">
                    <a:lumMod val="65000"/>
                  </a:schemeClr>
                </a:solidFill>
                <a:latin typeface="Arimo"/>
              </a:rPr>
              <a:t>designed</a:t>
            </a:r>
            <a:r>
              <a:rPr lang="fr-FR" sz="1400" b="1" i="1" dirty="0">
                <a:solidFill>
                  <a:schemeClr val="bg1">
                    <a:lumMod val="65000"/>
                  </a:schemeClr>
                </a:solidFill>
                <a:latin typeface="Arimo"/>
              </a:rPr>
              <a:t> to </a:t>
            </a:r>
            <a:r>
              <a:rPr lang="fr-FR" sz="1400" b="1" i="1" dirty="0" err="1">
                <a:solidFill>
                  <a:schemeClr val="bg1">
                    <a:lumMod val="65000"/>
                  </a:schemeClr>
                </a:solidFill>
                <a:latin typeface="Arimo"/>
              </a:rPr>
              <a:t>develop</a:t>
            </a:r>
            <a:r>
              <a:rPr lang="fr-FR" sz="1400" b="1" i="1" dirty="0">
                <a:solidFill>
                  <a:schemeClr val="bg1">
                    <a:lumMod val="65000"/>
                  </a:schemeClr>
                </a:solidFill>
                <a:latin typeface="Arimo"/>
              </a:rPr>
              <a:t> an </a:t>
            </a:r>
            <a:r>
              <a:rPr lang="fr-FR" sz="1400" b="1" i="1" dirty="0" err="1">
                <a:solidFill>
                  <a:schemeClr val="bg1">
                    <a:lumMod val="65000"/>
                  </a:schemeClr>
                </a:solidFill>
                <a:latin typeface="Arimo"/>
              </a:rPr>
              <a:t>array</a:t>
            </a:r>
            <a:r>
              <a:rPr lang="fr-FR" sz="1400" b="1" i="1" dirty="0">
                <a:solidFill>
                  <a:schemeClr val="bg1">
                    <a:lumMod val="65000"/>
                  </a:schemeClr>
                </a:solidFill>
                <a:latin typeface="Arimo"/>
              </a:rPr>
              <a:t> of </a:t>
            </a:r>
            <a:r>
              <a:rPr lang="fr-FR" sz="1400" b="1" i="1" dirty="0" err="1">
                <a:solidFill>
                  <a:schemeClr val="bg1">
                    <a:lumMod val="65000"/>
                  </a:schemeClr>
                </a:solidFill>
                <a:latin typeface="Arimo"/>
              </a:rPr>
              <a:t>skills</a:t>
            </a:r>
            <a:r>
              <a:rPr lang="fr-FR" sz="1400" b="1" i="1" dirty="0">
                <a:solidFill>
                  <a:schemeClr val="bg1">
                    <a:lumMod val="65000"/>
                  </a:schemeClr>
                </a:solidFill>
                <a:latin typeface="Arimo"/>
              </a:rPr>
              <a:t> </a:t>
            </a:r>
            <a:r>
              <a:rPr lang="fr-FR" sz="1400" b="1" i="1" dirty="0" err="1">
                <a:solidFill>
                  <a:schemeClr val="bg1">
                    <a:lumMod val="65000"/>
                  </a:schemeClr>
                </a:solidFill>
                <a:latin typeface="Arimo"/>
              </a:rPr>
              <a:t>that</a:t>
            </a:r>
            <a:r>
              <a:rPr lang="fr-FR" sz="1400" b="1" i="1" dirty="0">
                <a:solidFill>
                  <a:schemeClr val="bg1">
                    <a:lumMod val="65000"/>
                  </a:schemeClr>
                </a:solidFill>
                <a:latin typeface="Arimo"/>
              </a:rPr>
              <a:t> are </a:t>
            </a:r>
            <a:r>
              <a:rPr lang="fr-FR" sz="1400" b="1" i="1" dirty="0" err="1">
                <a:solidFill>
                  <a:schemeClr val="bg1">
                    <a:lumMod val="65000"/>
                  </a:schemeClr>
                </a:solidFill>
                <a:latin typeface="Arimo"/>
              </a:rPr>
              <a:t>critical</a:t>
            </a:r>
            <a:r>
              <a:rPr lang="fr-FR" sz="1400" b="1" i="1" dirty="0">
                <a:solidFill>
                  <a:schemeClr val="bg1">
                    <a:lumMod val="65000"/>
                  </a:schemeClr>
                </a:solidFill>
                <a:latin typeface="Arimo"/>
              </a:rPr>
              <a:t> for </a:t>
            </a:r>
            <a:r>
              <a:rPr lang="fr-FR" sz="1400" b="1" i="1" dirty="0" err="1">
                <a:solidFill>
                  <a:schemeClr val="bg1">
                    <a:lumMod val="65000"/>
                  </a:schemeClr>
                </a:solidFill>
                <a:latin typeface="Arimo"/>
              </a:rPr>
              <a:t>employability</a:t>
            </a:r>
            <a:r>
              <a:rPr lang="fr-FR" sz="1400" b="1" i="1" dirty="0">
                <a:solidFill>
                  <a:schemeClr val="bg1">
                    <a:lumMod val="65000"/>
                  </a:schemeClr>
                </a:solidFill>
                <a:latin typeface="Arimo"/>
              </a:rPr>
              <a:t> and </a:t>
            </a:r>
            <a:r>
              <a:rPr lang="fr-FR" sz="1400" b="1" i="1" dirty="0" err="1">
                <a:solidFill>
                  <a:schemeClr val="bg1">
                    <a:lumMod val="65000"/>
                  </a:schemeClr>
                </a:solidFill>
                <a:latin typeface="Arimo"/>
              </a:rPr>
              <a:t>success</a:t>
            </a:r>
            <a:r>
              <a:rPr lang="fr-FR" sz="1400" b="1" i="1" dirty="0">
                <a:solidFill>
                  <a:schemeClr val="bg1">
                    <a:lumMod val="65000"/>
                  </a:schemeClr>
                </a:solidFill>
                <a:latin typeface="Arimo"/>
              </a:rPr>
              <a:t> in international business and </a:t>
            </a:r>
            <a:r>
              <a:rPr lang="fr-FR" sz="1400" b="1" i="1" dirty="0" err="1">
                <a:solidFill>
                  <a:schemeClr val="bg1">
                    <a:lumMod val="65000"/>
                  </a:schemeClr>
                </a:solidFill>
                <a:latin typeface="Arimo"/>
              </a:rPr>
              <a:t>tourism</a:t>
            </a:r>
            <a:r>
              <a:rPr lang="fr-FR" sz="1400" b="1" i="1" dirty="0">
                <a:solidFill>
                  <a:schemeClr val="bg1">
                    <a:lumMod val="65000"/>
                  </a:schemeClr>
                </a:solidFill>
                <a:latin typeface="Arimo"/>
              </a:rPr>
              <a:t>.»</a:t>
            </a:r>
          </a:p>
        </p:txBody>
      </p:sp>
      <p:sp>
        <p:nvSpPr>
          <p:cNvPr id="13" name="Rectangle 12"/>
          <p:cNvSpPr/>
          <p:nvPr/>
        </p:nvSpPr>
        <p:spPr>
          <a:xfrm>
            <a:off x="345289" y="907765"/>
            <a:ext cx="4756797" cy="1692771"/>
          </a:xfrm>
          <a:prstGeom prst="rect">
            <a:avLst/>
          </a:prstGeom>
        </p:spPr>
        <p:txBody>
          <a:bodyPr wrap="square">
            <a:spAutoFit/>
          </a:bodyPr>
          <a:lstStyle/>
          <a:p>
            <a:pPr algn="just"/>
            <a:r>
              <a:rPr lang="fr-FR" sz="1600" b="1" dirty="0">
                <a:solidFill>
                  <a:schemeClr val="bg1"/>
                </a:solidFill>
                <a:latin typeface="Arial" panose="020B0604020202020204" pitchFamily="34" charset="0"/>
                <a:cs typeface="Arial" panose="020B0604020202020204" pitchFamily="34" charset="0"/>
              </a:rPr>
              <a:t>Hard and soft </a:t>
            </a:r>
            <a:r>
              <a:rPr lang="fr-FR" sz="1600" b="1" dirty="0" err="1">
                <a:solidFill>
                  <a:schemeClr val="bg1"/>
                </a:solidFill>
                <a:latin typeface="Arial" panose="020B0604020202020204" pitchFamily="34" charset="0"/>
                <a:cs typeface="Arial" panose="020B0604020202020204" pitchFamily="34" charset="0"/>
              </a:rPr>
              <a:t>skills</a:t>
            </a:r>
            <a:r>
              <a:rPr lang="fr-FR" sz="1600" b="1" dirty="0">
                <a:solidFill>
                  <a:schemeClr val="bg1"/>
                </a:solidFill>
                <a:latin typeface="Arial" panose="020B0604020202020204" pitchFamily="34" charset="0"/>
                <a:cs typeface="Arial" panose="020B0604020202020204" pitchFamily="34" charset="0"/>
              </a:rPr>
              <a:t> </a:t>
            </a:r>
          </a:p>
          <a:p>
            <a:pPr algn="just"/>
            <a:endParaRPr lang="fr-FR" sz="1600" dirty="0">
              <a:latin typeface="Arial" panose="020B0604020202020204" pitchFamily="34" charset="0"/>
              <a:cs typeface="Arial" panose="020B0604020202020204" pitchFamily="34" charset="0"/>
            </a:endParaRPr>
          </a:p>
          <a:p>
            <a:pPr algn="just"/>
            <a:r>
              <a:rPr lang="fr-FR" sz="1200" i="1" dirty="0">
                <a:latin typeface="Arial" panose="020B0604020202020204" pitchFamily="34" charset="0"/>
                <a:cs typeface="Arial" panose="020B0604020202020204" pitchFamily="34" charset="0"/>
              </a:rPr>
              <a:t>The programme </a:t>
            </a:r>
            <a:r>
              <a:rPr lang="fr-FR" sz="1200" i="1" dirty="0" err="1">
                <a:latin typeface="Arial" panose="020B0604020202020204" pitchFamily="34" charset="0"/>
                <a:cs typeface="Arial" panose="020B0604020202020204" pitchFamily="34" charset="0"/>
              </a:rPr>
              <a:t>is</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based</a:t>
            </a:r>
            <a:r>
              <a:rPr lang="fr-FR" sz="1200" i="1" dirty="0">
                <a:latin typeface="Arial" panose="020B0604020202020204" pitchFamily="34" charset="0"/>
                <a:cs typeface="Arial" panose="020B0604020202020204" pitchFamily="34" charset="0"/>
              </a:rPr>
              <a:t> on an inclusive </a:t>
            </a:r>
            <a:r>
              <a:rPr lang="fr-FR" sz="1200" i="1" dirty="0" err="1">
                <a:latin typeface="Arial" panose="020B0604020202020204" pitchFamily="34" charset="0"/>
                <a:cs typeface="Arial" panose="020B0604020202020204" pitchFamily="34" charset="0"/>
              </a:rPr>
              <a:t>approach</a:t>
            </a:r>
            <a:r>
              <a:rPr lang="fr-FR" sz="1200" i="1" dirty="0">
                <a:latin typeface="Arial" panose="020B0604020202020204" pitchFamily="34" charset="0"/>
                <a:cs typeface="Arial" panose="020B0604020202020204" pitchFamily="34" charset="0"/>
              </a:rPr>
              <a:t> to </a:t>
            </a:r>
            <a:r>
              <a:rPr lang="fr-FR" sz="1200" i="1" dirty="0" err="1">
                <a:latin typeface="Arial" panose="020B0604020202020204" pitchFamily="34" charset="0"/>
                <a:cs typeface="Arial" panose="020B0604020202020204" pitchFamily="34" charset="0"/>
              </a:rPr>
              <a:t>three</a:t>
            </a:r>
            <a:r>
              <a:rPr lang="fr-FR" sz="1200" i="1" dirty="0">
                <a:latin typeface="Arial" panose="020B0604020202020204" pitchFamily="34" charset="0"/>
                <a:cs typeface="Arial" panose="020B0604020202020204" pitchFamily="34" charset="0"/>
              </a:rPr>
              <a:t> main sets of </a:t>
            </a:r>
            <a:r>
              <a:rPr lang="fr-FR" sz="1200" i="1" dirty="0" err="1">
                <a:latin typeface="Arial" panose="020B0604020202020204" pitchFamily="34" charset="0"/>
                <a:cs typeface="Arial" panose="020B0604020202020204" pitchFamily="34" charset="0"/>
              </a:rPr>
              <a:t>skills</a:t>
            </a:r>
            <a:r>
              <a:rPr lang="fr-FR" sz="1200" i="1" dirty="0">
                <a:latin typeface="Arial" panose="020B0604020202020204" pitchFamily="34" charset="0"/>
                <a:cs typeface="Arial" panose="020B0604020202020204" pitchFamily="34" charset="0"/>
              </a:rPr>
              <a:t>: </a:t>
            </a:r>
          </a:p>
          <a:p>
            <a:pPr marL="285750" indent="-285750" algn="just">
              <a:buFont typeface="Arial" pitchFamily="34" charset="0"/>
              <a:buChar char="•"/>
            </a:pPr>
            <a:r>
              <a:rPr lang="fr-FR" sz="1200" i="1" dirty="0">
                <a:latin typeface="Arial" panose="020B0604020202020204" pitchFamily="34" charset="0"/>
                <a:cs typeface="Arial" panose="020B0604020202020204" pitchFamily="34" charset="0"/>
              </a:rPr>
              <a:t>Management, </a:t>
            </a:r>
          </a:p>
          <a:p>
            <a:pPr marL="285750" indent="-285750" algn="just">
              <a:buFont typeface="Arial" pitchFamily="34" charset="0"/>
              <a:buChar char="•"/>
            </a:pPr>
            <a:r>
              <a:rPr lang="fr-FR" sz="1200" i="1" dirty="0" err="1">
                <a:latin typeface="Arial" panose="020B0604020202020204" pitchFamily="34" charset="0"/>
                <a:cs typeface="Arial" panose="020B0604020202020204" pitchFamily="34" charset="0"/>
              </a:rPr>
              <a:t>Tourism</a:t>
            </a:r>
            <a:r>
              <a:rPr lang="fr-FR" sz="1200" i="1" dirty="0">
                <a:latin typeface="Arial" panose="020B0604020202020204" pitchFamily="34" charset="0"/>
                <a:cs typeface="Arial" panose="020B0604020202020204" pitchFamily="34" charset="0"/>
              </a:rPr>
              <a:t> expertise, </a:t>
            </a:r>
          </a:p>
          <a:p>
            <a:pPr marL="285750" indent="-285750" algn="just">
              <a:buFont typeface="Arial" pitchFamily="34" charset="0"/>
              <a:buChar char="•"/>
            </a:pPr>
            <a:r>
              <a:rPr lang="fr-FR" sz="1200" i="1" dirty="0" err="1">
                <a:latin typeface="Arial" panose="020B0604020202020204" pitchFamily="34" charset="0"/>
                <a:cs typeface="Arial" panose="020B0604020202020204" pitchFamily="34" charset="0"/>
              </a:rPr>
              <a:t>Linguistic</a:t>
            </a:r>
            <a:r>
              <a:rPr lang="fr-FR" sz="1200" i="1" dirty="0">
                <a:latin typeface="Arial" panose="020B0604020202020204" pitchFamily="34" charset="0"/>
                <a:cs typeface="Arial" panose="020B0604020202020204" pitchFamily="34" charset="0"/>
              </a:rPr>
              <a:t> and </a:t>
            </a:r>
            <a:r>
              <a:rPr lang="fr-FR" sz="1200" i="1" dirty="0" err="1">
                <a:latin typeface="Arial" panose="020B0604020202020204" pitchFamily="34" charset="0"/>
                <a:cs typeface="Arial" panose="020B0604020202020204" pitchFamily="34" charset="0"/>
              </a:rPr>
              <a:t>intercultural</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ablities</a:t>
            </a:r>
            <a:r>
              <a:rPr lang="fr-FR" sz="1200" i="1" dirty="0">
                <a:latin typeface="Arial" panose="020B0604020202020204" pitchFamily="34" charset="0"/>
                <a:cs typeface="Arial" panose="020B0604020202020204" pitchFamily="34" charset="0"/>
              </a:rPr>
              <a:t> </a:t>
            </a:r>
          </a:p>
          <a:p>
            <a:pPr algn="just"/>
            <a:r>
              <a:rPr lang="fr-FR" sz="1200" i="1" dirty="0">
                <a:latin typeface="Arial" panose="020B0604020202020204" pitchFamily="34" charset="0"/>
                <a:cs typeface="Arial" panose="020B0604020202020204" pitchFamily="34" charset="0"/>
              </a:rPr>
              <a:t>      (French + English + German / </a:t>
            </a:r>
            <a:r>
              <a:rPr lang="fr-FR" sz="1200" i="1" dirty="0" err="1">
                <a:latin typeface="Arial" panose="020B0604020202020204" pitchFamily="34" charset="0"/>
                <a:cs typeface="Arial" panose="020B0604020202020204" pitchFamily="34" charset="0"/>
              </a:rPr>
              <a:t>Italian</a:t>
            </a:r>
            <a:r>
              <a:rPr lang="fr-FR" sz="1200" i="1" dirty="0">
                <a:latin typeface="Arial" panose="020B0604020202020204" pitchFamily="34" charset="0"/>
                <a:cs typeface="Arial" panose="020B0604020202020204" pitchFamily="34" charset="0"/>
              </a:rPr>
              <a:t> / </a:t>
            </a:r>
            <a:r>
              <a:rPr lang="fr-FR" sz="1200" i="1" dirty="0" err="1">
                <a:latin typeface="Arial" panose="020B0604020202020204" pitchFamily="34" charset="0"/>
                <a:cs typeface="Arial" panose="020B0604020202020204" pitchFamily="34" charset="0"/>
              </a:rPr>
              <a:t>Spanish</a:t>
            </a:r>
            <a:r>
              <a:rPr lang="fr-FR" sz="1200" i="1" dirty="0">
                <a:latin typeface="Arial" panose="020B0604020202020204" pitchFamily="34" charset="0"/>
                <a:cs typeface="Arial" panose="020B0604020202020204" pitchFamily="34" charset="0"/>
              </a:rPr>
              <a:t>)</a:t>
            </a:r>
          </a:p>
        </p:txBody>
      </p:sp>
      <p:sp>
        <p:nvSpPr>
          <p:cNvPr id="14" name="Rectangle 13"/>
          <p:cNvSpPr/>
          <p:nvPr/>
        </p:nvSpPr>
        <p:spPr>
          <a:xfrm>
            <a:off x="327233" y="2651485"/>
            <a:ext cx="4774853" cy="1508105"/>
          </a:xfrm>
          <a:prstGeom prst="rect">
            <a:avLst/>
          </a:prstGeom>
        </p:spPr>
        <p:txBody>
          <a:bodyPr wrap="square">
            <a:spAutoFit/>
          </a:bodyPr>
          <a:lstStyle/>
          <a:p>
            <a:pPr algn="just"/>
            <a:r>
              <a:rPr lang="fr-FR" sz="1600" b="1" dirty="0" err="1">
                <a:solidFill>
                  <a:schemeClr val="bg1"/>
                </a:solidFill>
                <a:latin typeface="Arial" panose="020B0604020202020204" pitchFamily="34" charset="0"/>
                <a:cs typeface="Arial" panose="020B0604020202020204" pitchFamily="34" charset="0"/>
              </a:rPr>
              <a:t>Intercultural</a:t>
            </a:r>
            <a:r>
              <a:rPr lang="fr-FR" sz="1600" b="1" dirty="0">
                <a:solidFill>
                  <a:schemeClr val="bg1"/>
                </a:solidFill>
                <a:latin typeface="Arial" panose="020B0604020202020204" pitchFamily="34" charset="0"/>
                <a:cs typeface="Arial" panose="020B0604020202020204" pitchFamily="34" charset="0"/>
              </a:rPr>
              <a:t> &amp; international</a:t>
            </a:r>
            <a:r>
              <a:rPr lang="fr-FR" sz="1600" b="1" dirty="0">
                <a:solidFill>
                  <a:srgbClr val="222222"/>
                </a:solidFill>
                <a:latin typeface="Arial" panose="020B0604020202020204" pitchFamily="34" charset="0"/>
                <a:cs typeface="Arial" panose="020B0604020202020204" pitchFamily="34" charset="0"/>
              </a:rPr>
              <a:t> </a:t>
            </a:r>
            <a:r>
              <a:rPr lang="fr-FR" sz="1600" dirty="0">
                <a:solidFill>
                  <a:srgbClr val="222222"/>
                </a:solidFill>
                <a:latin typeface="Arial" panose="020B0604020202020204" pitchFamily="34" charset="0"/>
                <a:cs typeface="Arial" panose="020B0604020202020204" pitchFamily="34" charset="0"/>
              </a:rPr>
              <a:t> </a:t>
            </a:r>
          </a:p>
          <a:p>
            <a:pPr algn="just"/>
            <a:endParaRPr lang="fr-FR" sz="1600" dirty="0">
              <a:latin typeface="Arial" panose="020B0604020202020204" pitchFamily="34" charset="0"/>
              <a:cs typeface="Arial" panose="020B0604020202020204" pitchFamily="34" charset="0"/>
            </a:endParaRPr>
          </a:p>
          <a:p>
            <a:pPr algn="just"/>
            <a:r>
              <a:rPr lang="fr-FR" sz="1200" i="1" dirty="0">
                <a:latin typeface="Arial" panose="020B0604020202020204" pitchFamily="34" charset="0"/>
                <a:cs typeface="Arial" panose="020B0604020202020204" pitchFamily="34" charset="0"/>
              </a:rPr>
              <a:t>ITM </a:t>
            </a:r>
            <a:r>
              <a:rPr lang="fr-FR" sz="1200" i="1" dirty="0" err="1">
                <a:latin typeface="Arial" panose="020B0604020202020204" pitchFamily="34" charset="0"/>
                <a:cs typeface="Arial" panose="020B0604020202020204" pitchFamily="34" charset="0"/>
              </a:rPr>
              <a:t>students</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may</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choose</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from</a:t>
            </a:r>
            <a:r>
              <a:rPr lang="fr-FR" sz="1200" i="1" dirty="0">
                <a:latin typeface="Arial" panose="020B0604020202020204" pitchFamily="34" charset="0"/>
                <a:cs typeface="Arial" panose="020B0604020202020204" pitchFamily="34" charset="0"/>
              </a:rPr>
              <a:t> 40 </a:t>
            </a:r>
            <a:r>
              <a:rPr lang="fr-FR" sz="1200" i="1" dirty="0" err="1">
                <a:latin typeface="Arial" panose="020B0604020202020204" pitchFamily="34" charset="0"/>
                <a:cs typeface="Arial" panose="020B0604020202020204" pitchFamily="34" charset="0"/>
              </a:rPr>
              <a:t>partners</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universities</a:t>
            </a:r>
            <a:r>
              <a:rPr lang="fr-FR" sz="1200" i="1" dirty="0">
                <a:latin typeface="Arial" panose="020B0604020202020204" pitchFamily="34" charset="0"/>
                <a:cs typeface="Arial" panose="020B0604020202020204" pitchFamily="34" charset="0"/>
              </a:rPr>
              <a:t> in over 20 countries (</a:t>
            </a:r>
            <a:r>
              <a:rPr lang="fr-FR" sz="1200" i="1" dirty="0" err="1">
                <a:latin typeface="Arial" panose="020B0604020202020204" pitchFamily="34" charset="0"/>
                <a:cs typeface="Arial" panose="020B0604020202020204" pitchFamily="34" charset="0"/>
              </a:rPr>
              <a:t>semesters</a:t>
            </a:r>
            <a:r>
              <a:rPr lang="fr-FR" sz="1200" i="1" dirty="0">
                <a:latin typeface="Arial" panose="020B0604020202020204" pitchFamily="34" charset="0"/>
                <a:cs typeface="Arial" panose="020B0604020202020204" pitchFamily="34" charset="0"/>
              </a:rPr>
              <a:t> 7 or 8), and </a:t>
            </a:r>
            <a:r>
              <a:rPr lang="fr-FR" sz="1200" i="1" dirty="0" err="1">
                <a:latin typeface="Arial" panose="020B0604020202020204" pitchFamily="34" charset="0"/>
                <a:cs typeface="Arial" panose="020B0604020202020204" pitchFamily="34" charset="0"/>
              </a:rPr>
              <a:t>will</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study</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abroad</a:t>
            </a:r>
            <a:r>
              <a:rPr lang="fr-FR" sz="1200" i="1" dirty="0">
                <a:latin typeface="Arial" panose="020B0604020202020204" pitchFamily="34" charset="0"/>
                <a:cs typeface="Arial" panose="020B0604020202020204" pitchFamily="34" charset="0"/>
              </a:rPr>
              <a:t> at one of the ITM-Network </a:t>
            </a:r>
            <a:r>
              <a:rPr lang="fr-FR" sz="1200" i="1" dirty="0" err="1">
                <a:latin typeface="Arial" panose="020B0604020202020204" pitchFamily="34" charset="0"/>
                <a:cs typeface="Arial" panose="020B0604020202020204" pitchFamily="34" charset="0"/>
              </a:rPr>
              <a:t>partner</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universities</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during</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semester</a:t>
            </a:r>
            <a:r>
              <a:rPr lang="fr-FR" sz="1200" i="1" dirty="0">
                <a:latin typeface="Arial" panose="020B0604020202020204" pitchFamily="34" charset="0"/>
                <a:cs typeface="Arial" panose="020B0604020202020204" pitchFamily="34" charset="0"/>
              </a:rPr>
              <a:t> 9, </a:t>
            </a:r>
            <a:r>
              <a:rPr lang="fr-FR" sz="1200" i="1" dirty="0" err="1">
                <a:latin typeface="Arial" panose="020B0604020202020204" pitchFamily="34" charset="0"/>
                <a:cs typeface="Arial" panose="020B0604020202020204" pitchFamily="34" charset="0"/>
              </a:rPr>
              <a:t>develop</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their</a:t>
            </a:r>
            <a:r>
              <a:rPr lang="fr-FR" sz="1200" i="1" dirty="0">
                <a:latin typeface="Arial" panose="020B0604020202020204" pitchFamily="34" charset="0"/>
                <a:cs typeface="Arial" panose="020B0604020202020204" pitchFamily="34" charset="0"/>
              </a:rPr>
              <a:t> collaborative intelligence in international groups, </a:t>
            </a:r>
            <a:r>
              <a:rPr lang="fr-FR" sz="1200" i="1" dirty="0" err="1">
                <a:latin typeface="Arial" panose="020B0604020202020204" pitchFamily="34" charset="0"/>
                <a:cs typeface="Arial" panose="020B0604020202020204" pitchFamily="34" charset="0"/>
              </a:rPr>
              <a:t>with</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semesters</a:t>
            </a:r>
            <a:r>
              <a:rPr lang="fr-FR" sz="1200" i="1" dirty="0">
                <a:latin typeface="Arial" panose="020B0604020202020204" pitchFamily="34" charset="0"/>
                <a:cs typeface="Arial" panose="020B0604020202020204" pitchFamily="34" charset="0"/>
              </a:rPr>
              <a:t> 9 and 10 </a:t>
            </a:r>
            <a:r>
              <a:rPr lang="fr-FR" sz="1200" i="1" dirty="0" err="1">
                <a:latin typeface="Arial" panose="020B0604020202020204" pitchFamily="34" charset="0"/>
                <a:cs typeface="Arial" panose="020B0604020202020204" pitchFamily="34" charset="0"/>
              </a:rPr>
              <a:t>taught</a:t>
            </a:r>
            <a:r>
              <a:rPr lang="fr-FR" sz="1200" i="1" dirty="0">
                <a:latin typeface="Arial" panose="020B0604020202020204" pitchFamily="34" charset="0"/>
                <a:cs typeface="Arial" panose="020B0604020202020204" pitchFamily="34" charset="0"/>
              </a:rPr>
              <a:t> in English.</a:t>
            </a:r>
          </a:p>
        </p:txBody>
      </p:sp>
      <p:sp>
        <p:nvSpPr>
          <p:cNvPr id="15" name="Rectangle 14"/>
          <p:cNvSpPr/>
          <p:nvPr/>
        </p:nvSpPr>
        <p:spPr>
          <a:xfrm>
            <a:off x="327233" y="4210539"/>
            <a:ext cx="4774853" cy="1323439"/>
          </a:xfrm>
          <a:prstGeom prst="rect">
            <a:avLst/>
          </a:prstGeom>
        </p:spPr>
        <p:txBody>
          <a:bodyPr wrap="square">
            <a:spAutoFit/>
          </a:bodyPr>
          <a:lstStyle/>
          <a:p>
            <a:pPr algn="just"/>
            <a:r>
              <a:rPr lang="fr-FR" sz="1600" b="1" dirty="0">
                <a:solidFill>
                  <a:schemeClr val="bg1"/>
                </a:solidFill>
                <a:latin typeface="Arial" panose="020B0604020202020204" pitchFamily="34" charset="0"/>
                <a:cs typeface="Arial" panose="020B0604020202020204" pitchFamily="34" charset="0"/>
              </a:rPr>
              <a:t>Learning by </a:t>
            </a:r>
            <a:r>
              <a:rPr lang="fr-FR" sz="1600" b="1" dirty="0" err="1">
                <a:solidFill>
                  <a:schemeClr val="bg1"/>
                </a:solidFill>
                <a:latin typeface="Arial" panose="020B0604020202020204" pitchFamily="34" charset="0"/>
                <a:cs typeface="Arial" panose="020B0604020202020204" pitchFamily="34" charset="0"/>
              </a:rPr>
              <a:t>doing</a:t>
            </a:r>
            <a:endParaRPr lang="fr-FR" sz="1600" b="1" dirty="0">
              <a:solidFill>
                <a:schemeClr val="bg1"/>
              </a:solidFill>
              <a:latin typeface="Arial" panose="020B0604020202020204" pitchFamily="34" charset="0"/>
              <a:cs typeface="Arial" panose="020B0604020202020204" pitchFamily="34" charset="0"/>
            </a:endParaRPr>
          </a:p>
          <a:p>
            <a:pPr algn="just"/>
            <a:endParaRPr lang="fr-FR" sz="1600" dirty="0">
              <a:solidFill>
                <a:schemeClr val="bg1"/>
              </a:solidFill>
              <a:latin typeface="Arial" panose="020B0604020202020204" pitchFamily="34" charset="0"/>
              <a:cs typeface="Arial" panose="020B0604020202020204" pitchFamily="34" charset="0"/>
            </a:endParaRPr>
          </a:p>
          <a:p>
            <a:pPr algn="just"/>
            <a:r>
              <a:rPr lang="fr-FR" sz="1200" i="1" dirty="0">
                <a:latin typeface="Arial" panose="020B0604020202020204" pitchFamily="34" charset="0"/>
                <a:cs typeface="Arial" panose="020B0604020202020204" pitchFamily="34" charset="0"/>
              </a:rPr>
              <a:t>Key </a:t>
            </a:r>
            <a:r>
              <a:rPr lang="fr-FR" sz="1200" i="1" dirty="0" err="1">
                <a:latin typeface="Arial" panose="020B0604020202020204" pitchFamily="34" charset="0"/>
                <a:cs typeface="Arial" panose="020B0604020202020204" pitchFamily="34" charset="0"/>
              </a:rPr>
              <a:t>players</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from</a:t>
            </a:r>
            <a:r>
              <a:rPr lang="fr-FR" sz="1200" i="1" dirty="0">
                <a:latin typeface="Arial" panose="020B0604020202020204" pitchFamily="34" charset="0"/>
                <a:cs typeface="Arial" panose="020B0604020202020204" pitchFamily="34" charset="0"/>
              </a:rPr>
              <a:t> the </a:t>
            </a:r>
            <a:r>
              <a:rPr lang="fr-FR" sz="1200" i="1" dirty="0" err="1">
                <a:latin typeface="Arial" panose="020B0604020202020204" pitchFamily="34" charset="0"/>
                <a:cs typeface="Arial" panose="020B0604020202020204" pitchFamily="34" charset="0"/>
              </a:rPr>
              <a:t>tourism</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industry</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provide</a:t>
            </a:r>
            <a:r>
              <a:rPr lang="fr-FR" sz="1200" i="1" dirty="0">
                <a:latin typeface="Arial" panose="020B0604020202020204" pitchFamily="34" charset="0"/>
                <a:cs typeface="Arial" panose="020B0604020202020204" pitchFamily="34" charset="0"/>
              </a:rPr>
              <a:t> the </a:t>
            </a:r>
            <a:r>
              <a:rPr lang="fr-FR" sz="1200" i="1" dirty="0" err="1">
                <a:latin typeface="Arial" panose="020B0604020202020204" pitchFamily="34" charset="0"/>
                <a:cs typeface="Arial" panose="020B0604020202020204" pitchFamily="34" charset="0"/>
              </a:rPr>
              <a:t>students</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with</a:t>
            </a:r>
            <a:r>
              <a:rPr lang="fr-FR" sz="1200" i="1" dirty="0">
                <a:latin typeface="Arial" panose="020B0604020202020204" pitchFamily="34" charset="0"/>
                <a:cs typeface="Arial" panose="020B0604020202020204" pitchFamily="34" charset="0"/>
              </a:rPr>
              <a:t> hands-on </a:t>
            </a:r>
            <a:r>
              <a:rPr lang="fr-FR" sz="1200" i="1" dirty="0" err="1">
                <a:latin typeface="Arial" panose="020B0604020202020204" pitchFamily="34" charset="0"/>
                <a:cs typeface="Arial" panose="020B0604020202020204" pitchFamily="34" charset="0"/>
              </a:rPr>
              <a:t>experience</a:t>
            </a:r>
            <a:r>
              <a:rPr lang="fr-FR" sz="1200" i="1" dirty="0">
                <a:latin typeface="Arial" panose="020B0604020202020204" pitchFamily="34" charset="0"/>
                <a:cs typeface="Arial" panose="020B0604020202020204" pitchFamily="34" charset="0"/>
              </a:rPr>
              <a:t> in </a:t>
            </a:r>
            <a:r>
              <a:rPr lang="fr-FR" sz="1200" i="1" dirty="0" err="1">
                <a:latin typeface="Arial" panose="020B0604020202020204" pitchFamily="34" charset="0"/>
                <a:cs typeface="Arial" panose="020B0604020202020204" pitchFamily="34" charset="0"/>
              </a:rPr>
              <a:t>managerial</a:t>
            </a:r>
            <a:r>
              <a:rPr lang="fr-FR" sz="1200" i="1" dirty="0">
                <a:latin typeface="Arial" panose="020B0604020202020204" pitchFamily="34" charset="0"/>
                <a:cs typeface="Arial" panose="020B0604020202020204" pitchFamily="34" charset="0"/>
              </a:rPr>
              <a:t> issues. Business </a:t>
            </a:r>
            <a:r>
              <a:rPr lang="fr-FR" sz="1200" i="1" dirty="0" err="1">
                <a:latin typeface="Arial" panose="020B0604020202020204" pitchFamily="34" charset="0"/>
                <a:cs typeface="Arial" panose="020B0604020202020204" pitchFamily="34" charset="0"/>
              </a:rPr>
              <a:t>games</a:t>
            </a:r>
            <a:r>
              <a:rPr lang="fr-FR" sz="1200" i="1" dirty="0">
                <a:latin typeface="Arial" panose="020B0604020202020204" pitchFamily="34" charset="0"/>
                <a:cs typeface="Arial" panose="020B0604020202020204" pitchFamily="34" charset="0"/>
              </a:rPr>
              <a:t>, real cases, consulting missions, </a:t>
            </a:r>
            <a:r>
              <a:rPr lang="fr-FR" sz="1200" i="1" dirty="0" err="1">
                <a:latin typeface="Arial" panose="020B0604020202020204" pitchFamily="34" charset="0"/>
                <a:cs typeface="Arial" panose="020B0604020202020204" pitchFamily="34" charset="0"/>
              </a:rPr>
              <a:t>problem-solving</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approach</a:t>
            </a:r>
            <a:r>
              <a:rPr lang="fr-FR" sz="1200" i="1" dirty="0">
                <a:latin typeface="Arial" panose="020B0604020202020204" pitchFamily="34" charset="0"/>
                <a:cs typeface="Arial" panose="020B0604020202020204" pitchFamily="34" charset="0"/>
              </a:rPr>
              <a:t>… are at the </a:t>
            </a:r>
            <a:r>
              <a:rPr lang="fr-FR" sz="1200" i="1" dirty="0" err="1">
                <a:latin typeface="Arial" panose="020B0604020202020204" pitchFamily="34" charset="0"/>
                <a:cs typeface="Arial" panose="020B0604020202020204" pitchFamily="34" charset="0"/>
              </a:rPr>
              <a:t>core</a:t>
            </a:r>
            <a:r>
              <a:rPr lang="fr-FR" sz="1200" i="1" dirty="0">
                <a:latin typeface="Arial" panose="020B0604020202020204" pitchFamily="34" charset="0"/>
                <a:cs typeface="Arial" panose="020B0604020202020204" pitchFamily="34" charset="0"/>
              </a:rPr>
              <a:t> of the  ITM transformative </a:t>
            </a:r>
            <a:r>
              <a:rPr lang="fr-FR" sz="1200" i="1" dirty="0" err="1">
                <a:latin typeface="Arial" panose="020B0604020202020204" pitchFamily="34" charset="0"/>
                <a:cs typeface="Arial" panose="020B0604020202020204" pitchFamily="34" charset="0"/>
              </a:rPr>
              <a:t>experience</a:t>
            </a:r>
            <a:r>
              <a:rPr lang="fr-FR" sz="1200" i="1" dirty="0">
                <a:latin typeface="Arial" panose="020B0604020202020204" pitchFamily="34" charset="0"/>
                <a:cs typeface="Arial" panose="020B0604020202020204" pitchFamily="34" charset="0"/>
              </a:rPr>
              <a:t>.</a:t>
            </a:r>
          </a:p>
        </p:txBody>
      </p:sp>
      <p:sp>
        <p:nvSpPr>
          <p:cNvPr id="19" name="Rectangle 18"/>
          <p:cNvSpPr/>
          <p:nvPr/>
        </p:nvSpPr>
        <p:spPr>
          <a:xfrm>
            <a:off x="6191605" y="4675484"/>
            <a:ext cx="2808607" cy="738664"/>
          </a:xfrm>
          <a:prstGeom prst="rect">
            <a:avLst/>
          </a:prstGeom>
        </p:spPr>
        <p:txBody>
          <a:bodyPr wrap="square">
            <a:spAutoFit/>
          </a:bodyPr>
          <a:lstStyle/>
          <a:p>
            <a:pPr algn="r"/>
            <a:r>
              <a:rPr lang="fr-FR" sz="1400" b="1" dirty="0">
                <a:latin typeface="Arimo"/>
              </a:rPr>
              <a:t>Claire Salmon</a:t>
            </a:r>
          </a:p>
          <a:p>
            <a:pPr algn="r"/>
            <a:r>
              <a:rPr lang="fr-FR" sz="1400" i="1" dirty="0">
                <a:latin typeface="Arimo"/>
              </a:rPr>
              <a:t>Directrice IAE </a:t>
            </a:r>
          </a:p>
          <a:p>
            <a:pPr algn="r"/>
            <a:r>
              <a:rPr lang="fr-FR" sz="1400" i="1" dirty="0">
                <a:latin typeface="Arimo"/>
              </a:rPr>
              <a:t>Savoie Mont Blanc </a:t>
            </a:r>
          </a:p>
        </p:txBody>
      </p:sp>
      <p:pic>
        <p:nvPicPr>
          <p:cNvPr id="4098" name="Picture 2" descr="http://www.mtcperformance.com/sites/default/files/banner2-ic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5849" y="4153186"/>
            <a:ext cx="3801330" cy="2663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071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6386" y="5826961"/>
            <a:ext cx="1090618" cy="990121"/>
          </a:xfrm>
          <a:prstGeom prst="rect">
            <a:avLst/>
          </a:prstGeom>
        </p:spPr>
      </p:pic>
      <p:sp>
        <p:nvSpPr>
          <p:cNvPr id="30" name="ZoneTexte 29"/>
          <p:cNvSpPr txBox="1"/>
          <p:nvPr/>
        </p:nvSpPr>
        <p:spPr>
          <a:xfrm>
            <a:off x="2317008" y="5799917"/>
            <a:ext cx="5249378" cy="892552"/>
          </a:xfrm>
          <a:prstGeom prst="rect">
            <a:avLst/>
          </a:prstGeom>
          <a:noFill/>
        </p:spPr>
        <p:txBody>
          <a:bodyPr wrap="square" rtlCol="0">
            <a:spAutoFit/>
          </a:bodyPr>
          <a:lstStyle/>
          <a:p>
            <a:pPr algn="ctr"/>
            <a:r>
              <a:rPr lang="en-GB" sz="3200" b="1" dirty="0">
                <a:solidFill>
                  <a:schemeClr val="bg1"/>
                </a:solidFill>
                <a:latin typeface="Arial" panose="020B0604020202020204" pitchFamily="34" charset="0"/>
                <a:cs typeface="Arial" panose="020B0604020202020204" pitchFamily="34" charset="0"/>
              </a:rPr>
              <a:t>Master 2 </a:t>
            </a:r>
            <a:r>
              <a:rPr lang="en-GB" sz="3200" b="1" dirty="0" err="1">
                <a:solidFill>
                  <a:schemeClr val="bg1"/>
                </a:solidFill>
                <a:latin typeface="Arial" panose="020B0604020202020204" pitchFamily="34" charset="0"/>
                <a:cs typeface="Arial" panose="020B0604020202020204" pitchFamily="34" charset="0"/>
              </a:rPr>
              <a:t>Tourisme</a:t>
            </a:r>
            <a:endParaRPr lang="en-GB" sz="3200" b="1" dirty="0">
              <a:solidFill>
                <a:schemeClr val="bg1"/>
              </a:solidFill>
              <a:latin typeface="Arial" panose="020B0604020202020204" pitchFamily="34" charset="0"/>
              <a:cs typeface="Arial" panose="020B0604020202020204" pitchFamily="34" charset="0"/>
            </a:endParaRPr>
          </a:p>
          <a:p>
            <a:pPr algn="ctr"/>
            <a:r>
              <a:rPr lang="en-GB" sz="2000" b="1" i="1" dirty="0">
                <a:solidFill>
                  <a:schemeClr val="bg1"/>
                </a:solidFill>
                <a:latin typeface="Arial" panose="020B0604020202020204" pitchFamily="34" charset="0"/>
                <a:cs typeface="Arial" panose="020B0604020202020204" pitchFamily="34" charset="0"/>
              </a:rPr>
              <a:t>Semester programme </a:t>
            </a:r>
          </a:p>
        </p:txBody>
      </p:sp>
      <p:sp>
        <p:nvSpPr>
          <p:cNvPr id="16" name="Organigramme : Entrée manuelle 15"/>
          <p:cNvSpPr/>
          <p:nvPr/>
        </p:nvSpPr>
        <p:spPr>
          <a:xfrm rot="5400000">
            <a:off x="849507" y="-849511"/>
            <a:ext cx="5725363" cy="7424385"/>
          </a:xfrm>
          <a:prstGeom prst="flowChartManualInput">
            <a:avLst/>
          </a:prstGeom>
          <a:solidFill>
            <a:srgbClr val="EF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2" descr="http://www.iae.univ-smb.fr/sites/default/files/styles/home_slider/public/2016-10/lacsmontagnes.jpg?itok=2ZMaTFpO"/>
          <p:cNvPicPr>
            <a:picLocks noChangeAspect="1" noChangeArrowheads="1"/>
          </p:cNvPicPr>
          <p:nvPr/>
        </p:nvPicPr>
        <p:blipFill rotWithShape="1">
          <a:blip r:embed="rId3">
            <a:extLst>
              <a:ext uri="{28A0092B-C50C-407E-A947-70E740481C1C}">
                <a14:useLocalDpi xmlns:a14="http://schemas.microsoft.com/office/drawing/2010/main" val="0"/>
              </a:ext>
            </a:extLst>
          </a:blip>
          <a:srcRect l="288" t="43775" r="1" b="15699"/>
          <a:stretch/>
        </p:blipFill>
        <p:spPr bwMode="auto">
          <a:xfrm>
            <a:off x="-4" y="0"/>
            <a:ext cx="9144000" cy="15618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au 8"/>
          <p:cNvGraphicFramePr>
            <a:graphicFrameLocks noGrp="1"/>
          </p:cNvGraphicFramePr>
          <p:nvPr>
            <p:extLst>
              <p:ext uri="{D42A27DB-BD31-4B8C-83A1-F6EECF244321}">
                <p14:modId xmlns:p14="http://schemas.microsoft.com/office/powerpoint/2010/main" val="1671013572"/>
              </p:ext>
            </p:extLst>
          </p:nvPr>
        </p:nvGraphicFramePr>
        <p:xfrm>
          <a:off x="372777" y="1852337"/>
          <a:ext cx="8347688" cy="3108960"/>
        </p:xfrm>
        <a:graphic>
          <a:graphicData uri="http://schemas.openxmlformats.org/drawingml/2006/table">
            <a:tbl>
              <a:tblPr firstRow="1" bandRow="1">
                <a:tableStyleId>{69012ECD-51FC-41F1-AA8D-1B2483CD663E}</a:tableStyleId>
              </a:tblPr>
              <a:tblGrid>
                <a:gridCol w="2233263">
                  <a:extLst>
                    <a:ext uri="{9D8B030D-6E8A-4147-A177-3AD203B41FA5}">
                      <a16:colId xmlns:a16="http://schemas.microsoft.com/office/drawing/2014/main" val="1584100698"/>
                    </a:ext>
                  </a:extLst>
                </a:gridCol>
                <a:gridCol w="5177790">
                  <a:extLst>
                    <a:ext uri="{9D8B030D-6E8A-4147-A177-3AD203B41FA5}">
                      <a16:colId xmlns:a16="http://schemas.microsoft.com/office/drawing/2014/main" val="2477832501"/>
                    </a:ext>
                  </a:extLst>
                </a:gridCol>
                <a:gridCol w="936635">
                  <a:extLst>
                    <a:ext uri="{9D8B030D-6E8A-4147-A177-3AD203B41FA5}">
                      <a16:colId xmlns:a16="http://schemas.microsoft.com/office/drawing/2014/main" val="1466555230"/>
                    </a:ext>
                  </a:extLst>
                </a:gridCol>
              </a:tblGrid>
              <a:tr h="321020">
                <a:tc>
                  <a:txBody>
                    <a:bodyPr/>
                    <a:lstStyle/>
                    <a:p>
                      <a:pPr algn="ctr"/>
                      <a:r>
                        <a:rPr lang="fr-FR" sz="1600" dirty="0" err="1"/>
                        <a:t>Skills</a:t>
                      </a:r>
                      <a:endParaRPr lang="fr-FR" sz="1600" dirty="0">
                        <a:latin typeface="Arial" panose="020B0604020202020204" pitchFamily="34" charset="0"/>
                        <a:cs typeface="Arial" panose="020B0604020202020204" pitchFamily="34" charset="0"/>
                      </a:endParaRPr>
                    </a:p>
                  </a:txBody>
                  <a:tcPr>
                    <a:lnR w="19050" cap="flat" cmpd="sng" algn="ctr">
                      <a:solidFill>
                        <a:schemeClr val="tx1"/>
                      </a:solidFill>
                      <a:prstDash val="solid"/>
                      <a:round/>
                      <a:headEnd type="none" w="med" len="med"/>
                      <a:tailEnd type="none" w="med" len="med"/>
                    </a:lnR>
                    <a:lnB w="19050" cap="flat" cmpd="sng" algn="ctr">
                      <a:solidFill>
                        <a:schemeClr val="bg1">
                          <a:lumMod val="50000"/>
                        </a:schemeClr>
                      </a:solidFill>
                      <a:prstDash val="solid"/>
                      <a:round/>
                      <a:headEnd type="none" w="med" len="med"/>
                      <a:tailEnd type="none" w="med" len="med"/>
                    </a:lnB>
                    <a:solidFill>
                      <a:schemeClr val="tx1"/>
                    </a:solidFill>
                  </a:tcPr>
                </a:tc>
                <a:tc gridSpan="2">
                  <a:txBody>
                    <a:bodyPr/>
                    <a:lstStyle/>
                    <a:p>
                      <a:pPr algn="ctr"/>
                      <a:r>
                        <a:rPr lang="fr-FR" sz="1600" dirty="0"/>
                        <a:t>Semestre 10 / 30 ECTS</a:t>
                      </a:r>
                      <a:endParaRPr lang="fr-FR" sz="1600" dirty="0">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B w="19050" cap="flat" cmpd="sng" algn="ctr">
                      <a:solidFill>
                        <a:schemeClr val="bg1">
                          <a:lumMod val="50000"/>
                        </a:schemeClr>
                      </a:solidFill>
                      <a:prstDash val="solid"/>
                      <a:round/>
                      <a:headEnd type="none" w="med" len="med"/>
                      <a:tailEnd type="none" w="med" len="med"/>
                    </a:lnB>
                    <a:solidFill>
                      <a:schemeClr val="tx1"/>
                    </a:solidFill>
                  </a:tcPr>
                </a:tc>
                <a:tc hMerge="1">
                  <a:txBody>
                    <a:bodyPr/>
                    <a:lstStyle/>
                    <a:p>
                      <a:endParaRPr lang="fr-FR" sz="5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69823350"/>
                  </a:ext>
                </a:extLst>
              </a:tr>
              <a:tr h="0">
                <a:tc rowSpan="2">
                  <a:txBody>
                    <a:bodyPr/>
                    <a:lstStyle/>
                    <a:p>
                      <a:pPr algn="ctr"/>
                      <a:r>
                        <a:rPr lang="fr-FR" sz="1600" b="1" dirty="0" err="1"/>
                        <a:t>Managerial</a:t>
                      </a:r>
                      <a:endParaRPr lang="fr-FR" sz="1600" b="1" dirty="0">
                        <a:latin typeface="Arial" panose="020B0604020202020204" pitchFamily="34" charset="0"/>
                        <a:cs typeface="Arial" panose="020B0604020202020204" pitchFamily="34" charset="0"/>
                      </a:endParaRPr>
                    </a:p>
                  </a:txBody>
                  <a:tcPr anchor="ctr">
                    <a:lnR w="19050"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i="0" dirty="0">
                          <a:latin typeface="Arial" panose="020B0604020202020204" pitchFamily="34" charset="0"/>
                          <a:cs typeface="Arial" panose="020B0604020202020204" pitchFamily="34" charset="0"/>
                        </a:rPr>
                        <a:t>Doing business in a disrupted world : Business model canvas</a:t>
                      </a:r>
                    </a:p>
                  </a:txBody>
                  <a:tcPr anchor="ctr">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ysDash"/>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fr-FR" sz="1400" i="0" u="none" dirty="0">
                          <a:latin typeface="Arial" panose="020B0604020202020204" pitchFamily="34" charset="0"/>
                          <a:cs typeface="Arial" panose="020B0604020202020204" pitchFamily="34" charset="0"/>
                        </a:rPr>
                        <a:t>3</a:t>
                      </a:r>
                    </a:p>
                  </a:txBody>
                  <a:tcPr anchor="ctr">
                    <a:lnL w="19050" cap="flat" cmpd="sng" algn="ctr">
                      <a:solidFill>
                        <a:schemeClr val="bg1">
                          <a:lumMod val="50000"/>
                        </a:schemeClr>
                      </a:solidFill>
                      <a:prstDash val="sysDash"/>
                      <a:round/>
                      <a:headEnd type="none" w="med" len="med"/>
                      <a:tailEnd type="none" w="med" len="med"/>
                    </a:lnL>
                    <a:lnT w="19050" cap="flat" cmpd="sng" algn="ctr">
                      <a:solidFill>
                        <a:schemeClr val="bg1">
                          <a:lumMod val="50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1677546916"/>
                  </a:ext>
                </a:extLst>
              </a:tr>
              <a:tr h="0">
                <a:tc vMerge="1">
                  <a:txBody>
                    <a:bodyPr/>
                    <a:lstStyle/>
                    <a:p>
                      <a:endParaRPr lang="fr-FR"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i="0" dirty="0">
                          <a:latin typeface="Arial" panose="020B0604020202020204" pitchFamily="34" charset="0"/>
                          <a:cs typeface="Arial" panose="020B0604020202020204" pitchFamily="34" charset="0"/>
                        </a:rPr>
                        <a:t>Consumer trend’s intelligence</a:t>
                      </a:r>
                    </a:p>
                  </a:txBody>
                  <a:tcPr anchor="ctr">
                    <a:lnL w="12700" cap="flat" cmpd="sng" algn="ctr">
                      <a:solidFill>
                        <a:schemeClr val="tx1"/>
                      </a:solidFill>
                      <a:prstDash val="solid"/>
                      <a:round/>
                      <a:headEnd type="none" w="med" len="med"/>
                      <a:tailEnd type="none" w="med" len="med"/>
                    </a:lnL>
                    <a:lnR w="19050" cap="flat" cmpd="sng" algn="ctr">
                      <a:solidFill>
                        <a:schemeClr val="bg1">
                          <a:lumMod val="50000"/>
                        </a:schemeClr>
                      </a:solidFill>
                      <a:prstDash val="sysDash"/>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400" u="none" dirty="0">
                          <a:latin typeface="Arial" panose="020B0604020202020204" pitchFamily="34" charset="0"/>
                          <a:cs typeface="Arial" panose="020B0604020202020204" pitchFamily="34" charset="0"/>
                        </a:rPr>
                        <a:t>3</a:t>
                      </a:r>
                      <a:endParaRPr lang="fr-FR" sz="1400" i="0" u="none" dirty="0">
                        <a:latin typeface="Arial" panose="020B0604020202020204" pitchFamily="34" charset="0"/>
                        <a:cs typeface="Arial" panose="020B0604020202020204" pitchFamily="34" charset="0"/>
                      </a:endParaRPr>
                    </a:p>
                  </a:txBody>
                  <a:tcPr anchor="ctr">
                    <a:lnL w="19050" cap="flat" cmpd="sng" algn="ctr">
                      <a:solidFill>
                        <a:schemeClr val="bg1">
                          <a:lumMod val="50000"/>
                        </a:schemeClr>
                      </a:solidFill>
                      <a:prstDash val="sysDash"/>
                      <a:round/>
                      <a:headEnd type="none" w="med" len="med"/>
                      <a:tailEnd type="none" w="med" len="med"/>
                    </a:lnL>
                    <a:solidFill>
                      <a:schemeClr val="bg1"/>
                    </a:solidFill>
                  </a:tcPr>
                </a:tc>
                <a:extLst>
                  <a:ext uri="{0D108BD9-81ED-4DB2-BD59-A6C34878D82A}">
                    <a16:rowId xmlns:a16="http://schemas.microsoft.com/office/drawing/2014/main" val="3402880639"/>
                  </a:ext>
                </a:extLst>
              </a:tr>
              <a:tr h="0">
                <a:tc>
                  <a:txBody>
                    <a:bodyPr/>
                    <a:lstStyle/>
                    <a:p>
                      <a:pPr algn="ctr"/>
                      <a:r>
                        <a:rPr lang="fr-FR" sz="1600" b="1" dirty="0"/>
                        <a:t>Professional</a:t>
                      </a:r>
                      <a:endParaRPr lang="fr-FR" sz="1600" b="1" dirty="0">
                        <a:latin typeface="Arial" panose="020B0604020202020204" pitchFamily="34" charset="0"/>
                        <a:cs typeface="Arial" panose="020B0604020202020204" pitchFamily="34" charset="0"/>
                      </a:endParaRP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fr-FR" sz="1400" i="0" dirty="0" err="1">
                          <a:latin typeface="Arial" panose="020B0604020202020204" pitchFamily="34" charset="0"/>
                          <a:cs typeface="Arial" panose="020B0604020202020204" pitchFamily="34" charset="0"/>
                        </a:rPr>
                        <a:t>Internship</a:t>
                      </a:r>
                      <a:r>
                        <a:rPr lang="fr-FR" sz="1400" i="0" dirty="0">
                          <a:latin typeface="Arial" panose="020B0604020202020204" pitchFamily="34" charset="0"/>
                          <a:cs typeface="Arial" panose="020B0604020202020204" pitchFamily="34" charset="0"/>
                        </a:rPr>
                        <a:t> and </a:t>
                      </a:r>
                      <a:r>
                        <a:rPr lang="fr-FR" sz="1400" i="0" dirty="0" err="1">
                          <a:latin typeface="Arial" panose="020B0604020202020204" pitchFamily="34" charset="0"/>
                          <a:cs typeface="Arial" panose="020B0604020202020204" pitchFamily="34" charset="0"/>
                        </a:rPr>
                        <a:t>academic</a:t>
                      </a:r>
                      <a:r>
                        <a:rPr lang="fr-FR" sz="1400" i="0" dirty="0">
                          <a:latin typeface="Arial" panose="020B0604020202020204" pitchFamily="34" charset="0"/>
                          <a:cs typeface="Arial" panose="020B0604020202020204" pitchFamily="34" charset="0"/>
                        </a:rPr>
                        <a:t> report</a:t>
                      </a:r>
                    </a:p>
                  </a:txBody>
                  <a:tcPr anchor="ctr">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400" i="0" u="none" dirty="0">
                          <a:latin typeface="Arial" panose="020B0604020202020204" pitchFamily="34" charset="0"/>
                          <a:cs typeface="Arial" panose="020B0604020202020204" pitchFamily="34" charset="0"/>
                        </a:rPr>
                        <a:t>6</a:t>
                      </a:r>
                    </a:p>
                  </a:txBody>
                  <a:tcPr anchor="ctr">
                    <a:lnL w="19050" cap="flat" cmpd="sng" algn="ctr">
                      <a:solidFill>
                        <a:schemeClr val="bg1">
                          <a:lumMod val="50000"/>
                        </a:schemeClr>
                      </a:solidFill>
                      <a:prstDash val="sysDash"/>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4642075"/>
                  </a:ext>
                </a:extLst>
              </a:tr>
              <a:tr h="0">
                <a:tc rowSpan="2">
                  <a:txBody>
                    <a:bodyPr/>
                    <a:lstStyle/>
                    <a:p>
                      <a:pPr algn="ctr"/>
                      <a:r>
                        <a:rPr lang="fr-FR" sz="1600" b="1" dirty="0"/>
                        <a:t>International</a:t>
                      </a:r>
                      <a:endParaRPr lang="fr-FR" sz="1600" b="1" dirty="0">
                        <a:latin typeface="Arial" panose="020B0604020202020204" pitchFamily="34" charset="0"/>
                        <a:cs typeface="Arial" panose="020B0604020202020204" pitchFamily="34" charset="0"/>
                      </a:endParaRP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i="0" dirty="0">
                          <a:latin typeface="Arial" panose="020B0604020202020204" pitchFamily="34" charset="0"/>
                          <a:cs typeface="Arial" panose="020B0604020202020204" pitchFamily="34" charset="0"/>
                        </a:rPr>
                        <a:t>English project for “Doing business in a disrupted world”</a:t>
                      </a:r>
                    </a:p>
                  </a:txBody>
                  <a:tcPr anchor="ctr">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fr-FR" sz="1400" i="0" u="none" dirty="0">
                          <a:latin typeface="Arial" panose="020B0604020202020204" pitchFamily="34" charset="0"/>
                          <a:cs typeface="Arial" panose="020B0604020202020204" pitchFamily="34" charset="0"/>
                        </a:rPr>
                        <a:t>3</a:t>
                      </a:r>
                    </a:p>
                  </a:txBody>
                  <a:tcPr anchor="ctr">
                    <a:lnL w="19050" cap="flat" cmpd="sng" algn="ctr">
                      <a:solidFill>
                        <a:schemeClr val="bg1">
                          <a:lumMod val="50000"/>
                        </a:schemeClr>
                      </a:solidFill>
                      <a:prstDash val="sysDash"/>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260701626"/>
                  </a:ext>
                </a:extLst>
              </a:tr>
              <a:tr h="0">
                <a:tc vMerge="1">
                  <a:txBody>
                    <a:bodyPr/>
                    <a:lstStyle/>
                    <a:p>
                      <a:endParaRPr lang="fr-FR"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i="0" dirty="0" err="1">
                          <a:latin typeface="Arial" panose="020B0604020202020204" pitchFamily="34" charset="0"/>
                          <a:cs typeface="Arial" panose="020B0604020202020204" pitchFamily="34" charset="0"/>
                        </a:rPr>
                        <a:t>Projet</a:t>
                      </a:r>
                      <a:r>
                        <a:rPr lang="en-GB" sz="1400" i="0" dirty="0">
                          <a:latin typeface="Arial" panose="020B0604020202020204" pitchFamily="34" charset="0"/>
                          <a:cs typeface="Arial" panose="020B0604020202020204" pitchFamily="34" charset="0"/>
                        </a:rPr>
                        <a:t> </a:t>
                      </a:r>
                      <a:r>
                        <a:rPr lang="en-GB" sz="1400" i="0" dirty="0" err="1">
                          <a:latin typeface="Arial" panose="020B0604020202020204" pitchFamily="34" charset="0"/>
                          <a:cs typeface="Arial" panose="020B0604020202020204" pitchFamily="34" charset="0"/>
                        </a:rPr>
                        <a:t>Allemand</a:t>
                      </a:r>
                      <a:r>
                        <a:rPr lang="en-GB" sz="1400" i="0" dirty="0">
                          <a:latin typeface="Arial" panose="020B0604020202020204" pitchFamily="34" charset="0"/>
                          <a:cs typeface="Arial" panose="020B0604020202020204" pitchFamily="34" charset="0"/>
                        </a:rPr>
                        <a:t>, </a:t>
                      </a:r>
                      <a:r>
                        <a:rPr lang="en-GB" sz="1400" i="0" dirty="0" err="1">
                          <a:latin typeface="Arial" panose="020B0604020202020204" pitchFamily="34" charset="0"/>
                          <a:cs typeface="Arial" panose="020B0604020202020204" pitchFamily="34" charset="0"/>
                        </a:rPr>
                        <a:t>Espagnol</a:t>
                      </a:r>
                      <a:r>
                        <a:rPr lang="en-GB" sz="1400" i="0" dirty="0">
                          <a:latin typeface="Arial" panose="020B0604020202020204" pitchFamily="34" charset="0"/>
                          <a:cs typeface="Arial" panose="020B0604020202020204" pitchFamily="34" charset="0"/>
                        </a:rPr>
                        <a:t>, </a:t>
                      </a:r>
                      <a:r>
                        <a:rPr lang="en-GB" sz="1400" i="0" dirty="0" err="1">
                          <a:latin typeface="Arial" panose="020B0604020202020204" pitchFamily="34" charset="0"/>
                          <a:cs typeface="Arial" panose="020B0604020202020204" pitchFamily="34" charset="0"/>
                        </a:rPr>
                        <a:t>Italie</a:t>
                      </a:r>
                      <a:r>
                        <a:rPr lang="en-GB" sz="1400" i="0" dirty="0">
                          <a:latin typeface="Arial" panose="020B0604020202020204" pitchFamily="34" charset="0"/>
                          <a:cs typeface="Arial" panose="020B0604020202020204" pitchFamily="34" charset="0"/>
                        </a:rPr>
                        <a:t>, FLE TDMM</a:t>
                      </a:r>
                      <a:endParaRPr lang="fr-FR" sz="1400" i="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9050" cap="flat" cmpd="sng" algn="ctr">
                      <a:solidFill>
                        <a:schemeClr val="bg1">
                          <a:lumMod val="50000"/>
                        </a:schemeClr>
                      </a:solidFill>
                      <a:prstDash val="sys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fr-FR" sz="1400" u="none" dirty="0">
                          <a:latin typeface="Arial" panose="020B0604020202020204" pitchFamily="34" charset="0"/>
                          <a:cs typeface="Arial" panose="020B0604020202020204" pitchFamily="34" charset="0"/>
                        </a:rPr>
                        <a:t>2</a:t>
                      </a:r>
                      <a:endParaRPr lang="fr-FR" sz="1400" i="0" u="none" dirty="0">
                        <a:latin typeface="Arial" panose="020B0604020202020204" pitchFamily="34" charset="0"/>
                        <a:cs typeface="Arial" panose="020B0604020202020204" pitchFamily="34" charset="0"/>
                      </a:endParaRPr>
                    </a:p>
                  </a:txBody>
                  <a:tcPr anchor="ctr">
                    <a:lnL w="19050" cap="flat" cmpd="sng" algn="ctr">
                      <a:solidFill>
                        <a:schemeClr val="bg1">
                          <a:lumMod val="50000"/>
                        </a:schemeClr>
                      </a:solidFill>
                      <a:prstDash val="sysDash"/>
                      <a:round/>
                      <a:headEnd type="none" w="med" len="med"/>
                      <a:tailEnd type="none" w="med" len="med"/>
                    </a:lnL>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4737142"/>
                  </a:ext>
                </a:extLst>
              </a:tr>
              <a:tr h="0">
                <a:tc rowSpan="4">
                  <a:txBody>
                    <a:bodyPr/>
                    <a:lstStyle/>
                    <a:p>
                      <a:pPr algn="ctr"/>
                      <a:r>
                        <a:rPr lang="fr-FR" sz="1600" b="1" dirty="0"/>
                        <a:t>Expertise</a:t>
                      </a:r>
                      <a:endParaRPr lang="fr-FR" sz="1600" b="1" dirty="0">
                        <a:latin typeface="Arial" panose="020B0604020202020204" pitchFamily="34" charset="0"/>
                        <a:cs typeface="Arial" panose="020B0604020202020204" pitchFamily="34" charset="0"/>
                      </a:endParaRP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chemeClr val="bg1"/>
                    </a:solidFill>
                  </a:tcPr>
                </a:tc>
                <a:tc>
                  <a:txBody>
                    <a:bodyPr/>
                    <a:lstStyle/>
                    <a:p>
                      <a:r>
                        <a:rPr lang="en-GB" sz="1400" b="0" i="0" dirty="0">
                          <a:latin typeface="Arial" panose="020B0604020202020204" pitchFamily="34" charset="0"/>
                          <a:cs typeface="Arial" panose="020B0604020202020204" pitchFamily="34" charset="0"/>
                        </a:rPr>
                        <a:t>Consolidate your Sales Force with optimization techniques</a:t>
                      </a:r>
                    </a:p>
                  </a:txBody>
                  <a:tcPr anchor="ctr">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ys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fr-FR" sz="1400" b="0" i="0" u="none" dirty="0">
                          <a:latin typeface="Arial" panose="020B0604020202020204" pitchFamily="34" charset="0"/>
                          <a:cs typeface="Arial" panose="020B0604020202020204" pitchFamily="34" charset="0"/>
                        </a:rPr>
                        <a:t>4</a:t>
                      </a:r>
                    </a:p>
                  </a:txBody>
                  <a:tcPr anchor="ctr">
                    <a:lnL w="19050" cap="flat" cmpd="sng" algn="ctr">
                      <a:solidFill>
                        <a:schemeClr val="bg1">
                          <a:lumMod val="50000"/>
                        </a:schemeClr>
                      </a:solidFill>
                      <a:prstDash val="sysDash"/>
                      <a:round/>
                      <a:headEnd type="none" w="med" len="med"/>
                      <a:tailEnd type="none" w="med" len="med"/>
                    </a:lnL>
                    <a:lnT w="1905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98700722"/>
                  </a:ext>
                </a:extLst>
              </a:tr>
              <a:tr h="0">
                <a:tc vMerge="1">
                  <a:txBody>
                    <a:bodyPr/>
                    <a:lstStyle/>
                    <a:p>
                      <a:endParaRPr lang="fr-FR" sz="1200" dirty="0">
                        <a:latin typeface="Arial" panose="020B0604020202020204" pitchFamily="34" charset="0"/>
                        <a:cs typeface="Arial" panose="020B0604020202020204" pitchFamily="34" charset="0"/>
                      </a:endParaRPr>
                    </a:p>
                  </a:txBody>
                  <a:tcPr/>
                </a:tc>
                <a:tc>
                  <a:txBody>
                    <a:bodyPr/>
                    <a:lstStyle/>
                    <a:p>
                      <a:r>
                        <a:rPr lang="en-GB" sz="1400" b="0" i="0" dirty="0">
                          <a:latin typeface="Arial" panose="020B0604020202020204" pitchFamily="34" charset="0"/>
                          <a:cs typeface="Arial" panose="020B0604020202020204" pitchFamily="34" charset="0"/>
                        </a:rPr>
                        <a:t>Marketing strategy for Catering Business</a:t>
                      </a:r>
                    </a:p>
                  </a:txBody>
                  <a:tcPr anchor="ctr">
                    <a:lnL w="12700" cap="flat" cmpd="sng" algn="ctr">
                      <a:solidFill>
                        <a:schemeClr val="tx1"/>
                      </a:solidFill>
                      <a:prstDash val="solid"/>
                      <a:round/>
                      <a:headEnd type="none" w="med" len="med"/>
                      <a:tailEnd type="none" w="med" len="med"/>
                    </a:lnL>
                    <a:lnR w="19050" cap="flat" cmpd="sng" algn="ctr">
                      <a:solidFill>
                        <a:schemeClr val="bg1">
                          <a:lumMod val="50000"/>
                        </a:schemeClr>
                      </a:solidFill>
                      <a:prstDash val="sys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fr-FR" sz="1400" b="0" i="0" u="none" dirty="0">
                          <a:latin typeface="Arial" panose="020B0604020202020204" pitchFamily="34" charset="0"/>
                          <a:cs typeface="Arial" panose="020B0604020202020204" pitchFamily="34" charset="0"/>
                        </a:rPr>
                        <a:t>5</a:t>
                      </a:r>
                    </a:p>
                  </a:txBody>
                  <a:tcPr anchor="ctr">
                    <a:lnL w="19050" cap="flat" cmpd="sng" algn="ctr">
                      <a:solidFill>
                        <a:schemeClr val="bg1">
                          <a:lumMod val="50000"/>
                        </a:schemeClr>
                      </a:solidFill>
                      <a:prstDash val="sysDash"/>
                      <a:round/>
                      <a:headEnd type="none" w="med" len="med"/>
                      <a:tailEnd type="none" w="med" len="med"/>
                    </a:lnL>
                    <a:solidFill>
                      <a:schemeClr val="bg1"/>
                    </a:solidFill>
                  </a:tcPr>
                </a:tc>
                <a:extLst>
                  <a:ext uri="{0D108BD9-81ED-4DB2-BD59-A6C34878D82A}">
                    <a16:rowId xmlns:a16="http://schemas.microsoft.com/office/drawing/2014/main" val="3315674987"/>
                  </a:ext>
                </a:extLst>
              </a:tr>
              <a:tr h="0">
                <a:tc vMerge="1">
                  <a:txBody>
                    <a:bodyPr/>
                    <a:lstStyle/>
                    <a:p>
                      <a:endParaRPr lang="fr-FR" sz="1200" dirty="0">
                        <a:latin typeface="Arial" panose="020B0604020202020204" pitchFamily="34" charset="0"/>
                        <a:cs typeface="Arial" panose="020B0604020202020204" pitchFamily="34" charset="0"/>
                      </a:endParaRPr>
                    </a:p>
                  </a:txBody>
                  <a:tcPr/>
                </a:tc>
                <a:tc>
                  <a:txBody>
                    <a:bodyPr/>
                    <a:lstStyle/>
                    <a:p>
                      <a:r>
                        <a:rPr lang="en-GB" sz="1400" b="0" i="0" dirty="0">
                          <a:latin typeface="Arial" panose="020B0604020202020204" pitchFamily="34" charset="0"/>
                          <a:cs typeface="Arial" panose="020B0604020202020204" pitchFamily="34" charset="0"/>
                        </a:rPr>
                        <a:t>ITMN online management game</a:t>
                      </a:r>
                    </a:p>
                  </a:txBody>
                  <a:tcPr anchor="ctr">
                    <a:lnL w="12700" cap="flat" cmpd="sng" algn="ctr">
                      <a:solidFill>
                        <a:schemeClr val="tx1"/>
                      </a:solidFill>
                      <a:prstDash val="solid"/>
                      <a:round/>
                      <a:headEnd type="none" w="med" len="med"/>
                      <a:tailEnd type="none" w="med" len="med"/>
                    </a:lnL>
                    <a:lnR w="19050" cap="flat" cmpd="sng" algn="ctr">
                      <a:solidFill>
                        <a:schemeClr val="bg1">
                          <a:lumMod val="50000"/>
                        </a:schemeClr>
                      </a:solidFill>
                      <a:prstDash val="sys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fr-FR" sz="1400" b="0" i="0" u="none" dirty="0">
                          <a:latin typeface="Arial" panose="020B0604020202020204" pitchFamily="34" charset="0"/>
                          <a:cs typeface="Arial" panose="020B0604020202020204" pitchFamily="34" charset="0"/>
                        </a:rPr>
                        <a:t>2</a:t>
                      </a:r>
                    </a:p>
                  </a:txBody>
                  <a:tcPr anchor="ctr">
                    <a:lnL w="19050" cap="flat" cmpd="sng" algn="ctr">
                      <a:solidFill>
                        <a:schemeClr val="bg1">
                          <a:lumMod val="50000"/>
                        </a:schemeClr>
                      </a:solidFill>
                      <a:prstDash val="sysDash"/>
                      <a:round/>
                      <a:headEnd type="none" w="med" len="med"/>
                      <a:tailEnd type="none" w="med" len="med"/>
                    </a:lnL>
                    <a:solidFill>
                      <a:schemeClr val="bg1"/>
                    </a:solidFill>
                  </a:tcPr>
                </a:tc>
                <a:extLst>
                  <a:ext uri="{0D108BD9-81ED-4DB2-BD59-A6C34878D82A}">
                    <a16:rowId xmlns:a16="http://schemas.microsoft.com/office/drawing/2014/main" val="2107459900"/>
                  </a:ext>
                </a:extLst>
              </a:tr>
              <a:tr h="0">
                <a:tc vMerge="1">
                  <a:txBody>
                    <a:bodyPr/>
                    <a:lstStyle/>
                    <a:p>
                      <a:endParaRPr lang="fr-FR" sz="1200" dirty="0">
                        <a:latin typeface="Arial" panose="020B0604020202020204" pitchFamily="34" charset="0"/>
                        <a:cs typeface="Arial" panose="020B0604020202020204" pitchFamily="34" charset="0"/>
                      </a:endParaRPr>
                    </a:p>
                  </a:txBody>
                  <a:tcPr/>
                </a:tc>
                <a:tc>
                  <a:txBody>
                    <a:bodyPr/>
                    <a:lstStyle/>
                    <a:p>
                      <a:r>
                        <a:rPr lang="en-GB" sz="1400" b="0" i="0" dirty="0">
                          <a:latin typeface="Arial" panose="020B0604020202020204" pitchFamily="34" charset="0"/>
                          <a:cs typeface="Arial" panose="020B0604020202020204" pitchFamily="34" charset="0"/>
                        </a:rPr>
                        <a:t>Event management concepts</a:t>
                      </a:r>
                    </a:p>
                  </a:txBody>
                  <a:tcPr anchor="ctr">
                    <a:lnL w="12700" cap="flat" cmpd="sng" algn="ctr">
                      <a:solidFill>
                        <a:schemeClr val="tx1"/>
                      </a:solidFill>
                      <a:prstDash val="solid"/>
                      <a:round/>
                      <a:headEnd type="none" w="med" len="med"/>
                      <a:tailEnd type="none" w="med" len="med"/>
                    </a:lnL>
                    <a:lnR w="19050" cap="flat" cmpd="sng" algn="ctr">
                      <a:solidFill>
                        <a:schemeClr val="bg1">
                          <a:lumMod val="50000"/>
                        </a:schemeClr>
                      </a:solidFill>
                      <a:prstDash val="sys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fr-FR" sz="1400" i="0" u="none" dirty="0">
                          <a:latin typeface="Arial" panose="020B0604020202020204" pitchFamily="34" charset="0"/>
                          <a:cs typeface="Arial" panose="020B0604020202020204" pitchFamily="34" charset="0"/>
                        </a:rPr>
                        <a:t>2</a:t>
                      </a:r>
                    </a:p>
                  </a:txBody>
                  <a:tcPr anchor="ctr">
                    <a:lnL w="19050" cap="flat" cmpd="sng" algn="ctr">
                      <a:solidFill>
                        <a:schemeClr val="bg1">
                          <a:lumMod val="50000"/>
                        </a:schemeClr>
                      </a:solidFill>
                      <a:prstDash val="sysDash"/>
                      <a:round/>
                      <a:headEnd type="none" w="med" len="med"/>
                      <a:tailEnd type="none" w="med" len="med"/>
                    </a:lnL>
                    <a:solidFill>
                      <a:schemeClr val="bg1"/>
                    </a:solidFill>
                  </a:tcPr>
                </a:tc>
                <a:extLst>
                  <a:ext uri="{0D108BD9-81ED-4DB2-BD59-A6C34878D82A}">
                    <a16:rowId xmlns:a16="http://schemas.microsoft.com/office/drawing/2014/main" val="1401396739"/>
                  </a:ext>
                </a:extLst>
              </a:tr>
            </a:tbl>
          </a:graphicData>
        </a:graphic>
      </p:graphicFrame>
    </p:spTree>
    <p:extLst>
      <p:ext uri="{BB962C8B-B14F-4D97-AF65-F5344CB8AC3E}">
        <p14:creationId xmlns:p14="http://schemas.microsoft.com/office/powerpoint/2010/main" val="4218166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5600" y="-18004"/>
            <a:ext cx="6248400" cy="573204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rganigramme : Entrée manuelle 19"/>
          <p:cNvSpPr/>
          <p:nvPr/>
        </p:nvSpPr>
        <p:spPr>
          <a:xfrm rot="5400000">
            <a:off x="1705976" y="-1710728"/>
            <a:ext cx="5732048" cy="9144000"/>
          </a:xfrm>
          <a:prstGeom prst="flowChartManualInput">
            <a:avLst/>
          </a:prstGeom>
          <a:solidFill>
            <a:srgbClr val="EF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ZoneTexte 17"/>
          <p:cNvSpPr txBox="1"/>
          <p:nvPr/>
        </p:nvSpPr>
        <p:spPr>
          <a:xfrm>
            <a:off x="304284" y="1177480"/>
            <a:ext cx="2388116" cy="584775"/>
          </a:xfrm>
          <a:prstGeom prst="rect">
            <a:avLst/>
          </a:prstGeom>
          <a:noFill/>
        </p:spPr>
        <p:txBody>
          <a:bodyPr wrap="square" rtlCol="0">
            <a:spAutoFit/>
          </a:bodyPr>
          <a:lstStyle/>
          <a:p>
            <a:r>
              <a:rPr lang="fr-FR" sz="1600" b="1" dirty="0">
                <a:solidFill>
                  <a:schemeClr val="bg1"/>
                </a:solidFill>
                <a:latin typeface="Arial" panose="020B0604020202020204" pitchFamily="34" charset="0"/>
                <a:cs typeface="Arial" panose="020B0604020202020204" pitchFamily="34" charset="0"/>
              </a:rPr>
              <a:t>Consumer</a:t>
            </a:r>
          </a:p>
          <a:p>
            <a:r>
              <a:rPr lang="fr-FR" sz="1600" b="1" dirty="0">
                <a:solidFill>
                  <a:schemeClr val="bg1"/>
                </a:solidFill>
                <a:latin typeface="Arial" panose="020B0604020202020204" pitchFamily="34" charset="0"/>
                <a:cs typeface="Arial" panose="020B0604020202020204" pitchFamily="34" charset="0"/>
              </a:rPr>
              <a:t>Trends’ intelligence</a:t>
            </a:r>
            <a:endParaRPr lang="en-GB" sz="1200" i="1" dirty="0">
              <a:latin typeface="Arial" panose="020B0604020202020204" pitchFamily="34" charset="0"/>
              <a:cs typeface="Arial" panose="020B0604020202020204" pitchFamily="34" charset="0"/>
            </a:endParaRPr>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6386" y="5826961"/>
            <a:ext cx="1090618" cy="990121"/>
          </a:xfrm>
          <a:prstGeom prst="rect">
            <a:avLst/>
          </a:prstGeom>
        </p:spPr>
      </p:pic>
      <p:sp>
        <p:nvSpPr>
          <p:cNvPr id="12" name="ZoneTexte 11"/>
          <p:cNvSpPr txBox="1"/>
          <p:nvPr/>
        </p:nvSpPr>
        <p:spPr>
          <a:xfrm>
            <a:off x="3285073" y="1832224"/>
            <a:ext cx="3198800" cy="3046988"/>
          </a:xfrm>
          <a:prstGeom prst="rect">
            <a:avLst/>
          </a:prstGeom>
          <a:noFill/>
        </p:spPr>
        <p:txBody>
          <a:bodyPr wrap="square" rtlCol="0">
            <a:spAutoFit/>
          </a:bodyPr>
          <a:lstStyle/>
          <a:p>
            <a:r>
              <a:rPr lang="en-GB" sz="1200" i="1" dirty="0">
                <a:latin typeface="Arial"/>
                <a:ea typeface="Calibri"/>
                <a:cs typeface="Times New Roman"/>
              </a:rPr>
              <a:t>This lecture, and its focus on applications, will enable you to:</a:t>
            </a:r>
            <a:endParaRPr lang="fr-FR" sz="1200" i="1" dirty="0">
              <a:ea typeface="Calibri"/>
              <a:cs typeface="Times New Roman"/>
            </a:endParaRPr>
          </a:p>
          <a:p>
            <a:pPr marL="171450" indent="-171450">
              <a:buFont typeface="Arial" panose="020B0604020202020204" pitchFamily="34" charset="0"/>
              <a:buChar char="•"/>
            </a:pPr>
            <a:r>
              <a:rPr lang="en-GB" sz="1200" i="1" dirty="0">
                <a:latin typeface="Arial"/>
                <a:ea typeface="Calibri"/>
                <a:cs typeface="Arial"/>
              </a:rPr>
              <a:t>Discover how the digital economy acts as a catalyst at the core of business transformation</a:t>
            </a:r>
            <a:endParaRPr lang="fr-FR" sz="1200" i="1" dirty="0">
              <a:ea typeface="Calibri"/>
              <a:cs typeface="Arial"/>
            </a:endParaRPr>
          </a:p>
          <a:p>
            <a:pPr marL="171450" indent="-171450">
              <a:buFont typeface="Arial" panose="020B0604020202020204" pitchFamily="34" charset="0"/>
              <a:buChar char="•"/>
            </a:pPr>
            <a:r>
              <a:rPr lang="en-GB" sz="1200" i="1" dirty="0">
                <a:latin typeface="Arial"/>
                <a:ea typeface="Calibri"/>
                <a:cs typeface="Arial"/>
              </a:rPr>
              <a:t>Master main disintermediation phenomena to get a clear vision of business threats and opportunities</a:t>
            </a:r>
            <a:endParaRPr lang="fr-FR" sz="1200" i="1" dirty="0">
              <a:ea typeface="Calibri"/>
              <a:cs typeface="Arial"/>
            </a:endParaRPr>
          </a:p>
          <a:p>
            <a:pPr marL="171450" indent="-171450">
              <a:buFont typeface="Arial" panose="020B0604020202020204" pitchFamily="34" charset="0"/>
              <a:buChar char="•"/>
            </a:pPr>
            <a:r>
              <a:rPr lang="en-GB" sz="1200" i="1" dirty="0">
                <a:latin typeface="Arial"/>
                <a:ea typeface="Calibri"/>
                <a:cs typeface="Arial"/>
              </a:rPr>
              <a:t>Get strong skills on leading/coordinating innovative and coherent digital strategy for both t</a:t>
            </a:r>
            <a:r>
              <a:rPr lang="fr-FR" sz="1200" i="1" dirty="0" err="1">
                <a:latin typeface="Arial"/>
                <a:ea typeface="Calibri"/>
                <a:cs typeface="Times New Roman"/>
              </a:rPr>
              <a:t>raditional</a:t>
            </a:r>
            <a:r>
              <a:rPr lang="fr-FR" sz="1200" i="1" dirty="0">
                <a:latin typeface="Arial"/>
                <a:ea typeface="Calibri"/>
                <a:cs typeface="Times New Roman"/>
              </a:rPr>
              <a:t> and p</a:t>
            </a:r>
            <a:r>
              <a:rPr lang="en-GB" sz="1200" i="1" dirty="0" err="1">
                <a:latin typeface="Arial"/>
                <a:ea typeface="Calibri"/>
                <a:cs typeface="Times New Roman"/>
              </a:rPr>
              <a:t>ure</a:t>
            </a:r>
            <a:r>
              <a:rPr lang="en-GB" sz="1200" i="1" dirty="0">
                <a:latin typeface="Arial"/>
                <a:ea typeface="Calibri"/>
                <a:cs typeface="Times New Roman"/>
              </a:rPr>
              <a:t> players</a:t>
            </a:r>
          </a:p>
          <a:p>
            <a:pPr marL="171450" indent="-171450">
              <a:buFont typeface="Arial" panose="020B0604020202020204" pitchFamily="34" charset="0"/>
              <a:buChar char="•"/>
            </a:pPr>
            <a:r>
              <a:rPr lang="en-GB" sz="1200" i="1" dirty="0">
                <a:latin typeface="Arial"/>
                <a:ea typeface="Calibri"/>
                <a:cs typeface="Times New Roman"/>
              </a:rPr>
              <a:t>Lead a complete business digital model mission for a real company.</a:t>
            </a:r>
          </a:p>
          <a:p>
            <a:pPr marL="171450" indent="-171450">
              <a:buFont typeface="Arial" panose="020B0604020202020204" pitchFamily="34" charset="0"/>
              <a:buChar char="•"/>
            </a:pPr>
            <a:endParaRPr lang="en-GB" sz="1200" i="1" dirty="0">
              <a:latin typeface="Arial"/>
              <a:ea typeface="Calibri"/>
              <a:cs typeface="Times New Roman"/>
            </a:endParaRPr>
          </a:p>
          <a:p>
            <a:pPr lvl="0">
              <a:spcAft>
                <a:spcPts val="0"/>
              </a:spcAft>
            </a:pPr>
            <a:r>
              <a:rPr lang="en-GB" sz="1200" i="1" dirty="0">
                <a:latin typeface="Arial"/>
                <a:ea typeface="Calibri"/>
                <a:cs typeface="Times New Roman"/>
              </a:rPr>
              <a:t>This course is linked with the English project research.</a:t>
            </a:r>
          </a:p>
        </p:txBody>
      </p:sp>
      <p:sp>
        <p:nvSpPr>
          <p:cNvPr id="9" name="Rectangle 8"/>
          <p:cNvSpPr/>
          <p:nvPr/>
        </p:nvSpPr>
        <p:spPr>
          <a:xfrm>
            <a:off x="7627242" y="107925"/>
            <a:ext cx="1447800" cy="646331"/>
          </a:xfrm>
          <a:prstGeom prst="rect">
            <a:avLst/>
          </a:prstGeom>
        </p:spPr>
        <p:txBody>
          <a:bodyPr wrap="square">
            <a:spAutoFit/>
          </a:bodyPr>
          <a:lstStyle/>
          <a:p>
            <a:pPr algn="ctr"/>
            <a:r>
              <a:rPr lang="fr-FR" b="1" dirty="0">
                <a:solidFill>
                  <a:schemeClr val="bg1"/>
                </a:solidFill>
              </a:rPr>
              <a:t>Master 2 Semestre 10 </a:t>
            </a:r>
            <a:endParaRPr lang="fr-FR" dirty="0"/>
          </a:p>
        </p:txBody>
      </p:sp>
      <p:sp>
        <p:nvSpPr>
          <p:cNvPr id="10" name="ZoneTexte 9"/>
          <p:cNvSpPr txBox="1"/>
          <p:nvPr/>
        </p:nvSpPr>
        <p:spPr>
          <a:xfrm>
            <a:off x="304284" y="136702"/>
            <a:ext cx="7537811" cy="523220"/>
          </a:xfrm>
          <a:prstGeom prst="rect">
            <a:avLst/>
          </a:prstGeom>
          <a:noFill/>
        </p:spPr>
        <p:txBody>
          <a:bodyPr wrap="square" rtlCol="0">
            <a:spAutoFit/>
          </a:bodyPr>
          <a:lstStyle/>
          <a:p>
            <a:r>
              <a:rPr lang="fr-FR" sz="2800" b="1" dirty="0"/>
              <a:t>ITM : Master programme</a:t>
            </a:r>
          </a:p>
        </p:txBody>
      </p:sp>
      <p:cxnSp>
        <p:nvCxnSpPr>
          <p:cNvPr id="14" name="Connecteur droit 13"/>
          <p:cNvCxnSpPr>
            <a:cxnSpLocks/>
          </p:cNvCxnSpPr>
          <p:nvPr/>
        </p:nvCxnSpPr>
        <p:spPr>
          <a:xfrm>
            <a:off x="0" y="750603"/>
            <a:ext cx="486354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304283" y="1832224"/>
            <a:ext cx="2857231" cy="2677656"/>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The objective of this lecture is to investigate the current consumer trends that will impact and shape consumption trends in years to come. </a:t>
            </a:r>
          </a:p>
          <a:p>
            <a:endParaRPr lang="en-GB" sz="1200" i="1" dirty="0">
              <a:latin typeface="Arial" panose="020B0604020202020204" pitchFamily="34" charset="0"/>
              <a:cs typeface="Arial" panose="020B0604020202020204" pitchFamily="34" charset="0"/>
            </a:endParaRPr>
          </a:p>
          <a:p>
            <a:r>
              <a:rPr lang="en-GB" sz="1200" i="1" dirty="0">
                <a:latin typeface="Arial" panose="020B0604020202020204" pitchFamily="34" charset="0"/>
                <a:cs typeface="Arial" panose="020B0604020202020204" pitchFamily="34" charset="0"/>
              </a:rPr>
              <a:t>The lecture will dig into the sociological and psychological dimensions of current trends, so as to understand the key foundations of consumer trends. </a:t>
            </a:r>
          </a:p>
          <a:p>
            <a:endParaRPr lang="en-GB" sz="1200" i="1" dirty="0">
              <a:latin typeface="Arial" panose="020B0604020202020204" pitchFamily="34" charset="0"/>
              <a:cs typeface="Arial" panose="020B0604020202020204" pitchFamily="34" charset="0"/>
            </a:endParaRPr>
          </a:p>
          <a:p>
            <a:r>
              <a:rPr lang="en-GB" sz="1200" i="1" dirty="0">
                <a:latin typeface="Arial" panose="020B0604020202020204" pitchFamily="34" charset="0"/>
                <a:cs typeface="Arial" panose="020B0604020202020204" pitchFamily="34" charset="0"/>
              </a:rPr>
              <a:t>In-depth understanding of consumers is essential to produce efficient marketing strategies.</a:t>
            </a:r>
          </a:p>
          <a:p>
            <a:r>
              <a:rPr lang="en-GB" sz="1200" i="1" dirty="0">
                <a:latin typeface="Arial" panose="020B0604020202020204" pitchFamily="34" charset="0"/>
                <a:cs typeface="Arial" panose="020B0604020202020204" pitchFamily="34" charset="0"/>
              </a:rPr>
              <a:t>.</a:t>
            </a:r>
          </a:p>
        </p:txBody>
      </p:sp>
      <p:sp>
        <p:nvSpPr>
          <p:cNvPr id="2" name="Rectangle 1"/>
          <p:cNvSpPr/>
          <p:nvPr/>
        </p:nvSpPr>
        <p:spPr>
          <a:xfrm>
            <a:off x="304284" y="4868170"/>
            <a:ext cx="2202847" cy="276999"/>
          </a:xfrm>
          <a:prstGeom prst="rect">
            <a:avLst/>
          </a:prstGeom>
        </p:spPr>
        <p:txBody>
          <a:bodyPr wrap="none">
            <a:spAutoFit/>
          </a:bodyPr>
          <a:lstStyle/>
          <a:p>
            <a:r>
              <a:rPr lang="fr-FR" sz="1200" b="1" i="1" dirty="0">
                <a:solidFill>
                  <a:schemeClr val="bg1"/>
                </a:solidFill>
                <a:latin typeface="Arial" panose="020B0604020202020204" pitchFamily="34" charset="0"/>
                <a:cs typeface="Arial" panose="020B0604020202020204" pitchFamily="34" charset="0"/>
              </a:rPr>
              <a:t>3 ECTS / 20h Class contact</a:t>
            </a:r>
            <a:endParaRPr lang="en-GB" sz="1200" i="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3285073" y="4862415"/>
            <a:ext cx="2440958" cy="276999"/>
          </a:xfrm>
          <a:prstGeom prst="rect">
            <a:avLst/>
          </a:prstGeom>
        </p:spPr>
        <p:txBody>
          <a:bodyPr wrap="square">
            <a:spAutoFit/>
          </a:bodyPr>
          <a:lstStyle/>
          <a:p>
            <a:r>
              <a:rPr lang="fr-FR" sz="1200" b="1" i="1" dirty="0">
                <a:solidFill>
                  <a:schemeClr val="bg1"/>
                </a:solidFill>
                <a:latin typeface="Arial" panose="020B0604020202020204" pitchFamily="34" charset="0"/>
                <a:cs typeface="Arial" panose="020B0604020202020204" pitchFamily="34" charset="0"/>
              </a:rPr>
              <a:t>3 ECTS / 20h Class contact</a:t>
            </a:r>
            <a:endParaRPr lang="fr-FR" sz="1200" b="1" i="1" u="sng" dirty="0">
              <a:solidFill>
                <a:schemeClr val="bg1"/>
              </a:solidFill>
              <a:latin typeface="Arial" panose="020B0604020202020204" pitchFamily="34" charset="0"/>
              <a:cs typeface="Arial" panose="020B0604020202020204" pitchFamily="34" charset="0"/>
            </a:endParaRPr>
          </a:p>
        </p:txBody>
      </p:sp>
      <p:sp>
        <p:nvSpPr>
          <p:cNvPr id="16" name="ZoneTexte 15"/>
          <p:cNvSpPr txBox="1"/>
          <p:nvPr/>
        </p:nvSpPr>
        <p:spPr>
          <a:xfrm>
            <a:off x="3285073" y="1177480"/>
            <a:ext cx="3402000" cy="584775"/>
          </a:xfrm>
          <a:prstGeom prst="rect">
            <a:avLst/>
          </a:prstGeom>
          <a:noFill/>
        </p:spPr>
        <p:txBody>
          <a:bodyPr wrap="square" rtlCol="0">
            <a:spAutoFit/>
          </a:bodyPr>
          <a:lstStyle/>
          <a:p>
            <a:r>
              <a:rPr lang="fr-FR" sz="1600" b="1" dirty="0" err="1">
                <a:solidFill>
                  <a:schemeClr val="bg1"/>
                </a:solidFill>
                <a:latin typeface="Arial" panose="020B0604020202020204" pitchFamily="34" charset="0"/>
                <a:cs typeface="Arial" panose="020B0604020202020204" pitchFamily="34" charset="0"/>
              </a:rPr>
              <a:t>Doing</a:t>
            </a:r>
            <a:r>
              <a:rPr lang="fr-FR" sz="1600" b="1" dirty="0">
                <a:solidFill>
                  <a:schemeClr val="bg1"/>
                </a:solidFill>
                <a:latin typeface="Arial" panose="020B0604020202020204" pitchFamily="34" charset="0"/>
                <a:cs typeface="Arial" panose="020B0604020202020204" pitchFamily="34" charset="0"/>
              </a:rPr>
              <a:t> business in a </a:t>
            </a:r>
            <a:r>
              <a:rPr lang="fr-FR" sz="1600" b="1" dirty="0" err="1">
                <a:solidFill>
                  <a:schemeClr val="bg1"/>
                </a:solidFill>
                <a:latin typeface="Arial" panose="020B0604020202020204" pitchFamily="34" charset="0"/>
                <a:cs typeface="Arial" panose="020B0604020202020204" pitchFamily="34" charset="0"/>
              </a:rPr>
              <a:t>dirupted</a:t>
            </a:r>
            <a:r>
              <a:rPr lang="fr-FR" sz="1600" b="1" dirty="0">
                <a:solidFill>
                  <a:schemeClr val="bg1"/>
                </a:solidFill>
                <a:latin typeface="Arial" panose="020B0604020202020204" pitchFamily="34" charset="0"/>
                <a:cs typeface="Arial" panose="020B0604020202020204" pitchFamily="34" charset="0"/>
              </a:rPr>
              <a:t> world : Business model </a:t>
            </a:r>
            <a:r>
              <a:rPr lang="fr-FR" sz="1600" b="1" dirty="0" err="1">
                <a:solidFill>
                  <a:schemeClr val="bg1"/>
                </a:solidFill>
                <a:latin typeface="Arial" panose="020B0604020202020204" pitchFamily="34" charset="0"/>
                <a:cs typeface="Arial" panose="020B0604020202020204" pitchFamily="34" charset="0"/>
              </a:rPr>
              <a:t>canvas</a:t>
            </a:r>
            <a:endParaRPr lang="fr-FR" sz="1600" b="1" dirty="0">
              <a:solidFill>
                <a:schemeClr val="bg1"/>
              </a:solidFill>
              <a:latin typeface="Arial" panose="020B0604020202020204" pitchFamily="34" charset="0"/>
              <a:cs typeface="Arial" panose="020B0604020202020204" pitchFamily="34" charset="0"/>
            </a:endParaRPr>
          </a:p>
        </p:txBody>
      </p:sp>
      <p:pic>
        <p:nvPicPr>
          <p:cNvPr id="5132" name="Picture 12" descr="Image result for digital strategy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3411" y="2142965"/>
            <a:ext cx="2599715" cy="2182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490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5600" y="-18004"/>
            <a:ext cx="6248400" cy="573204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rganigramme : Entrée manuelle 19"/>
          <p:cNvSpPr/>
          <p:nvPr/>
        </p:nvSpPr>
        <p:spPr>
          <a:xfrm rot="5400000">
            <a:off x="1678542" y="-1732953"/>
            <a:ext cx="5732048" cy="9144000"/>
          </a:xfrm>
          <a:prstGeom prst="flowChartManualInput">
            <a:avLst/>
          </a:prstGeom>
          <a:solidFill>
            <a:srgbClr val="EF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ZoneTexte 11"/>
          <p:cNvSpPr txBox="1"/>
          <p:nvPr/>
        </p:nvSpPr>
        <p:spPr>
          <a:xfrm>
            <a:off x="474761" y="1442094"/>
            <a:ext cx="4106610" cy="2308324"/>
          </a:xfrm>
          <a:prstGeom prst="rect">
            <a:avLst/>
          </a:prstGeom>
          <a:noFill/>
        </p:spPr>
        <p:txBody>
          <a:bodyPr wrap="square" rtlCol="0">
            <a:spAutoFit/>
          </a:bodyPr>
          <a:lstStyle/>
          <a:p>
            <a:r>
              <a:rPr lang="fr-FR" sz="1200" i="1" dirty="0">
                <a:latin typeface="Arial" panose="020B0604020202020204" pitchFamily="34" charset="0"/>
                <a:ea typeface="Calibri"/>
                <a:cs typeface="Arial" panose="020B0604020202020204" pitchFamily="34" charset="0"/>
              </a:rPr>
              <a:t>Revenue Management </a:t>
            </a:r>
            <a:r>
              <a:rPr lang="fr-FR" sz="1200" i="1" dirty="0" err="1">
                <a:latin typeface="Arial" panose="020B0604020202020204" pitchFamily="34" charset="0"/>
                <a:ea typeface="Calibri"/>
                <a:cs typeface="Arial" panose="020B0604020202020204" pitchFamily="34" charset="0"/>
              </a:rPr>
              <a:t>skills</a:t>
            </a:r>
            <a:r>
              <a:rPr lang="fr-FR" sz="1200" i="1" dirty="0">
                <a:latin typeface="Arial" panose="020B0604020202020204" pitchFamily="34" charset="0"/>
                <a:ea typeface="Calibri"/>
                <a:cs typeface="Arial" panose="020B0604020202020204" pitchFamily="34" charset="0"/>
              </a:rPr>
              <a:t> are central for future top managers </a:t>
            </a:r>
            <a:r>
              <a:rPr lang="fr-FR" sz="1200" i="1" dirty="0" err="1">
                <a:latin typeface="Arial" panose="020B0604020202020204" pitchFamily="34" charset="0"/>
                <a:ea typeface="Calibri"/>
                <a:cs typeface="Arial" panose="020B0604020202020204" pitchFamily="34" charset="0"/>
              </a:rPr>
              <a:t>willing</a:t>
            </a:r>
            <a:r>
              <a:rPr lang="fr-FR" sz="1200" i="1" dirty="0">
                <a:latin typeface="Arial" panose="020B0604020202020204" pitchFamily="34" charset="0"/>
                <a:ea typeface="Calibri"/>
                <a:cs typeface="Arial" panose="020B0604020202020204" pitchFamily="34" charset="0"/>
              </a:rPr>
              <a:t> to manage commercial teams and profitable businesses. In </a:t>
            </a:r>
            <a:r>
              <a:rPr lang="fr-FR" sz="1200" i="1" dirty="0" err="1">
                <a:latin typeface="Arial" panose="020B0604020202020204" pitchFamily="34" charset="0"/>
                <a:ea typeface="Calibri"/>
                <a:cs typeface="Arial" panose="020B0604020202020204" pitchFamily="34" charset="0"/>
              </a:rPr>
              <a:t>this</a:t>
            </a:r>
            <a:r>
              <a:rPr lang="fr-FR" sz="1200" i="1" dirty="0">
                <a:latin typeface="Arial" panose="020B0604020202020204" pitchFamily="34" charset="0"/>
                <a:ea typeface="Calibri"/>
                <a:cs typeface="Arial" panose="020B0604020202020204" pitchFamily="34" charset="0"/>
              </a:rPr>
              <a:t> immersive course, </a:t>
            </a:r>
            <a:r>
              <a:rPr lang="fr-FR" sz="1200" i="1" dirty="0" err="1">
                <a:latin typeface="Arial" panose="020B0604020202020204" pitchFamily="34" charset="0"/>
                <a:ea typeface="Calibri"/>
                <a:cs typeface="Arial" panose="020B0604020202020204" pitchFamily="34" charset="0"/>
              </a:rPr>
              <a:t>students</a:t>
            </a:r>
            <a:r>
              <a:rPr lang="fr-FR" sz="1200" i="1" dirty="0">
                <a:latin typeface="Arial" panose="020B0604020202020204" pitchFamily="34" charset="0"/>
                <a:ea typeface="Calibri"/>
                <a:cs typeface="Arial" panose="020B0604020202020204" pitchFamily="34" charset="0"/>
              </a:rPr>
              <a:t> </a:t>
            </a:r>
            <a:r>
              <a:rPr lang="fr-FR" sz="1200" i="1" dirty="0" err="1">
                <a:latin typeface="Arial" panose="020B0604020202020204" pitchFamily="34" charset="0"/>
                <a:ea typeface="Calibri"/>
                <a:cs typeface="Arial" panose="020B0604020202020204" pitchFamily="34" charset="0"/>
              </a:rPr>
              <a:t>will</a:t>
            </a:r>
            <a:r>
              <a:rPr lang="fr-FR" sz="1200" i="1" dirty="0">
                <a:latin typeface="Arial" panose="020B0604020202020204" pitchFamily="34" charset="0"/>
                <a:ea typeface="Calibri"/>
                <a:cs typeface="Arial" panose="020B0604020202020204" pitchFamily="34" charset="0"/>
              </a:rPr>
              <a:t>: </a:t>
            </a:r>
          </a:p>
          <a:p>
            <a:pPr marL="171450" indent="-171450">
              <a:buFont typeface="Arial" panose="020B0604020202020204" pitchFamily="34" charset="0"/>
              <a:buChar char="•"/>
            </a:pPr>
            <a:r>
              <a:rPr lang="en-US" sz="1200" i="1" dirty="0">
                <a:latin typeface="Arial" panose="020B0604020202020204" pitchFamily="34" charset="0"/>
                <a:cs typeface="Arial" panose="020B0604020202020204" pitchFamily="34" charset="0"/>
              </a:rPr>
              <a:t>Improve their holistic vision of the tourism industry by integrating RM knowledge</a:t>
            </a:r>
          </a:p>
          <a:p>
            <a:pPr marL="171450" lvl="0" indent="-171450">
              <a:buFont typeface="Arial" panose="020B0604020202020204" pitchFamily="34" charset="0"/>
              <a:buChar char="•"/>
            </a:pPr>
            <a:r>
              <a:rPr lang="en-US" sz="1200" i="1" dirty="0">
                <a:latin typeface="Arial" panose="020B0604020202020204" pitchFamily="34" charset="0"/>
                <a:cs typeface="Arial" panose="020B0604020202020204" pitchFamily="34" charset="0"/>
              </a:rPr>
              <a:t>Discover the major mechanisms of RM and learn how to disseminate them to employees</a:t>
            </a:r>
          </a:p>
          <a:p>
            <a:pPr marL="171450" lvl="0" indent="-171450">
              <a:buFont typeface="Arial" panose="020B0604020202020204" pitchFamily="34" charset="0"/>
              <a:buChar char="•"/>
            </a:pPr>
            <a:r>
              <a:rPr lang="en-US" sz="1200" i="1" dirty="0">
                <a:latin typeface="Arial" panose="020B0604020202020204" pitchFamily="34" charset="0"/>
                <a:cs typeface="Arial" panose="020B0604020202020204" pitchFamily="34" charset="0"/>
              </a:rPr>
              <a:t>Strengthen the quality of Sales Force in their selling process by integrating RM indicators to optimize competitive performance</a:t>
            </a:r>
          </a:p>
          <a:p>
            <a:pPr marL="171450" lvl="0" indent="-171450">
              <a:buFont typeface="Arial" panose="020B0604020202020204" pitchFamily="34" charset="0"/>
              <a:buChar char="•"/>
            </a:pPr>
            <a:r>
              <a:rPr lang="en-US" sz="1200" i="1" dirty="0">
                <a:latin typeface="Arial" panose="020B0604020202020204" pitchFamily="34" charset="0"/>
                <a:cs typeface="Arial" panose="020B0604020202020204" pitchFamily="34" charset="0"/>
              </a:rPr>
              <a:t>Improve their numerical, analytical and logical skills</a:t>
            </a:r>
            <a:endParaRPr lang="fr-FR" sz="1200" i="1" dirty="0">
              <a:latin typeface="Arial" panose="020B0604020202020204" pitchFamily="34" charset="0"/>
              <a:cs typeface="Arial" panose="020B0604020202020204" pitchFamily="34" charset="0"/>
            </a:endParaRPr>
          </a:p>
        </p:txBody>
      </p:sp>
      <p:sp>
        <p:nvSpPr>
          <p:cNvPr id="9" name="Rectangle 8"/>
          <p:cNvSpPr/>
          <p:nvPr/>
        </p:nvSpPr>
        <p:spPr>
          <a:xfrm>
            <a:off x="7627242" y="107925"/>
            <a:ext cx="1447800" cy="646331"/>
          </a:xfrm>
          <a:prstGeom prst="rect">
            <a:avLst/>
          </a:prstGeom>
        </p:spPr>
        <p:txBody>
          <a:bodyPr wrap="square">
            <a:spAutoFit/>
          </a:bodyPr>
          <a:lstStyle/>
          <a:p>
            <a:pPr algn="ctr"/>
            <a:r>
              <a:rPr lang="fr-FR" b="1" dirty="0">
                <a:solidFill>
                  <a:schemeClr val="bg1"/>
                </a:solidFill>
              </a:rPr>
              <a:t>Master 2 Sem. 10 </a:t>
            </a:r>
            <a:endParaRPr lang="fr-FR" dirty="0"/>
          </a:p>
        </p:txBody>
      </p:sp>
      <p:sp>
        <p:nvSpPr>
          <p:cNvPr id="10" name="ZoneTexte 9"/>
          <p:cNvSpPr txBox="1"/>
          <p:nvPr/>
        </p:nvSpPr>
        <p:spPr>
          <a:xfrm>
            <a:off x="304284" y="136702"/>
            <a:ext cx="7537811" cy="523220"/>
          </a:xfrm>
          <a:prstGeom prst="rect">
            <a:avLst/>
          </a:prstGeom>
          <a:noFill/>
        </p:spPr>
        <p:txBody>
          <a:bodyPr wrap="square" rtlCol="0">
            <a:spAutoFit/>
          </a:bodyPr>
          <a:lstStyle/>
          <a:p>
            <a:r>
              <a:rPr lang="fr-FR" sz="2800" b="1" dirty="0"/>
              <a:t>ITM : Master programme</a:t>
            </a:r>
          </a:p>
        </p:txBody>
      </p:sp>
      <p:cxnSp>
        <p:nvCxnSpPr>
          <p:cNvPr id="14" name="Connecteur droit 13"/>
          <p:cNvCxnSpPr>
            <a:cxnSpLocks/>
          </p:cNvCxnSpPr>
          <p:nvPr/>
        </p:nvCxnSpPr>
        <p:spPr>
          <a:xfrm>
            <a:off x="0" y="750603"/>
            <a:ext cx="486354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18871" y="3699765"/>
            <a:ext cx="2440958" cy="276999"/>
          </a:xfrm>
          <a:prstGeom prst="rect">
            <a:avLst/>
          </a:prstGeom>
        </p:spPr>
        <p:txBody>
          <a:bodyPr wrap="square">
            <a:spAutoFit/>
          </a:bodyPr>
          <a:lstStyle/>
          <a:p>
            <a:r>
              <a:rPr lang="fr-FR" sz="1200" b="1" i="1" dirty="0">
                <a:solidFill>
                  <a:schemeClr val="bg1"/>
                </a:solidFill>
                <a:latin typeface="Arial" panose="020B0604020202020204" pitchFamily="34" charset="0"/>
                <a:cs typeface="Arial" panose="020B0604020202020204" pitchFamily="34" charset="0"/>
              </a:rPr>
              <a:t>4 ECTS / 30h Class contact</a:t>
            </a:r>
            <a:endParaRPr lang="fr-FR" sz="1200" b="1" i="1" u="sng" dirty="0">
              <a:solidFill>
                <a:schemeClr val="bg1"/>
              </a:solidFill>
              <a:latin typeface="Arial" panose="020B0604020202020204" pitchFamily="34" charset="0"/>
              <a:cs typeface="Arial" panose="020B0604020202020204" pitchFamily="34" charset="0"/>
            </a:endParaRPr>
          </a:p>
        </p:txBody>
      </p:sp>
      <p:sp>
        <p:nvSpPr>
          <p:cNvPr id="16" name="ZoneTexte 15"/>
          <p:cNvSpPr txBox="1"/>
          <p:nvPr/>
        </p:nvSpPr>
        <p:spPr>
          <a:xfrm>
            <a:off x="474761" y="916432"/>
            <a:ext cx="3291896" cy="584775"/>
          </a:xfrm>
          <a:prstGeom prst="rect">
            <a:avLst/>
          </a:prstGeom>
          <a:noFill/>
        </p:spPr>
        <p:txBody>
          <a:bodyPr wrap="square" rtlCol="0">
            <a:spAutoFit/>
          </a:bodyPr>
          <a:lstStyle/>
          <a:p>
            <a:r>
              <a:rPr lang="fr-FR" sz="1600" b="1" dirty="0" err="1">
                <a:solidFill>
                  <a:schemeClr val="bg1"/>
                </a:solidFill>
                <a:latin typeface="Arial" panose="020B0604020202020204" pitchFamily="34" charset="0"/>
                <a:cs typeface="Arial" panose="020B0604020202020204" pitchFamily="34" charset="0"/>
              </a:rPr>
              <a:t>Consolidate</a:t>
            </a:r>
            <a:r>
              <a:rPr lang="fr-FR" sz="1600" b="1" dirty="0">
                <a:solidFill>
                  <a:schemeClr val="bg1"/>
                </a:solidFill>
                <a:latin typeface="Arial" panose="020B0604020202020204" pitchFamily="34" charset="0"/>
                <a:cs typeface="Arial" panose="020B0604020202020204" pitchFamily="34" charset="0"/>
              </a:rPr>
              <a:t> </a:t>
            </a:r>
            <a:r>
              <a:rPr lang="fr-FR" sz="1600" b="1" dirty="0" err="1">
                <a:solidFill>
                  <a:schemeClr val="bg1"/>
                </a:solidFill>
                <a:latin typeface="Arial" panose="020B0604020202020204" pitchFamily="34" charset="0"/>
                <a:cs typeface="Arial" panose="020B0604020202020204" pitchFamily="34" charset="0"/>
              </a:rPr>
              <a:t>your</a:t>
            </a:r>
            <a:r>
              <a:rPr lang="fr-FR" sz="1600" b="1" dirty="0">
                <a:solidFill>
                  <a:schemeClr val="bg1"/>
                </a:solidFill>
                <a:latin typeface="Arial" panose="020B0604020202020204" pitchFamily="34" charset="0"/>
                <a:cs typeface="Arial" panose="020B0604020202020204" pitchFamily="34" charset="0"/>
              </a:rPr>
              <a:t> Sales Force </a:t>
            </a:r>
            <a:r>
              <a:rPr lang="fr-FR" sz="1600" b="1" dirty="0" err="1">
                <a:solidFill>
                  <a:schemeClr val="bg1"/>
                </a:solidFill>
                <a:latin typeface="Arial" panose="020B0604020202020204" pitchFamily="34" charset="0"/>
                <a:cs typeface="Arial" panose="020B0604020202020204" pitchFamily="34" charset="0"/>
              </a:rPr>
              <a:t>with</a:t>
            </a:r>
            <a:r>
              <a:rPr lang="fr-FR" sz="1600" b="1" dirty="0">
                <a:solidFill>
                  <a:schemeClr val="bg1"/>
                </a:solidFill>
                <a:latin typeface="Arial" panose="020B0604020202020204" pitchFamily="34" charset="0"/>
                <a:cs typeface="Arial" panose="020B0604020202020204" pitchFamily="34" charset="0"/>
              </a:rPr>
              <a:t> </a:t>
            </a:r>
            <a:r>
              <a:rPr lang="fr-FR" sz="1600" b="1" dirty="0" err="1">
                <a:solidFill>
                  <a:schemeClr val="bg1"/>
                </a:solidFill>
                <a:latin typeface="Arial" panose="020B0604020202020204" pitchFamily="34" charset="0"/>
                <a:cs typeface="Arial" panose="020B0604020202020204" pitchFamily="34" charset="0"/>
              </a:rPr>
              <a:t>optimization</a:t>
            </a:r>
            <a:r>
              <a:rPr lang="fr-FR" sz="1600" b="1" dirty="0">
                <a:solidFill>
                  <a:schemeClr val="bg1"/>
                </a:solidFill>
                <a:latin typeface="Arial" panose="020B0604020202020204" pitchFamily="34" charset="0"/>
                <a:cs typeface="Arial" panose="020B0604020202020204" pitchFamily="34" charset="0"/>
              </a:rPr>
              <a:t> techniques</a:t>
            </a:r>
          </a:p>
        </p:txBody>
      </p:sp>
      <p:pic>
        <p:nvPicPr>
          <p:cNvPr id="3" name="Image 2">
            <a:extLst>
              <a:ext uri="{FF2B5EF4-FFF2-40B4-BE49-F238E27FC236}">
                <a16:creationId xmlns:a16="http://schemas.microsoft.com/office/drawing/2014/main" id="{C4FA2B33-A73F-425A-8040-E218D085B064}"/>
              </a:ext>
            </a:extLst>
          </p:cNvPr>
          <p:cNvPicPr>
            <a:picLocks noChangeAspect="1"/>
          </p:cNvPicPr>
          <p:nvPr/>
        </p:nvPicPr>
        <p:blipFill rotWithShape="1">
          <a:blip r:embed="rId2"/>
          <a:srcRect t="19395" b="25870"/>
          <a:stretch/>
        </p:blipFill>
        <p:spPr>
          <a:xfrm>
            <a:off x="583100" y="4119750"/>
            <a:ext cx="3961466" cy="1253378"/>
          </a:xfrm>
          <a:prstGeom prst="rect">
            <a:avLst/>
          </a:prstGeom>
        </p:spPr>
      </p:pic>
      <p:sp>
        <p:nvSpPr>
          <p:cNvPr id="21" name="ZoneTexte 20">
            <a:extLst>
              <a:ext uri="{FF2B5EF4-FFF2-40B4-BE49-F238E27FC236}">
                <a16:creationId xmlns:a16="http://schemas.microsoft.com/office/drawing/2014/main" id="{69A4A28A-2393-48C8-97A7-73D78546656F}"/>
              </a:ext>
            </a:extLst>
          </p:cNvPr>
          <p:cNvSpPr txBox="1"/>
          <p:nvPr/>
        </p:nvSpPr>
        <p:spPr>
          <a:xfrm>
            <a:off x="4730384" y="974678"/>
            <a:ext cx="3110774" cy="338554"/>
          </a:xfrm>
          <a:prstGeom prst="rect">
            <a:avLst/>
          </a:prstGeom>
          <a:noFill/>
        </p:spPr>
        <p:txBody>
          <a:bodyPr wrap="square" rtlCol="0">
            <a:spAutoFit/>
          </a:bodyPr>
          <a:lstStyle/>
          <a:p>
            <a:r>
              <a:rPr lang="fr-FR" sz="1600" b="1" dirty="0">
                <a:solidFill>
                  <a:schemeClr val="bg1"/>
                </a:solidFill>
                <a:latin typeface="Arial" panose="020B0604020202020204" pitchFamily="34" charset="0"/>
                <a:cs typeface="Arial" panose="020B0604020202020204" pitchFamily="34" charset="0"/>
              </a:rPr>
              <a:t>Event Management Concepts </a:t>
            </a:r>
          </a:p>
        </p:txBody>
      </p:sp>
      <p:sp>
        <p:nvSpPr>
          <p:cNvPr id="22" name="ZoneTexte 21">
            <a:extLst>
              <a:ext uri="{FF2B5EF4-FFF2-40B4-BE49-F238E27FC236}">
                <a16:creationId xmlns:a16="http://schemas.microsoft.com/office/drawing/2014/main" id="{CF2A3A4C-8270-4F89-A8C0-D90F9C92236E}"/>
              </a:ext>
            </a:extLst>
          </p:cNvPr>
          <p:cNvSpPr txBox="1"/>
          <p:nvPr/>
        </p:nvSpPr>
        <p:spPr>
          <a:xfrm>
            <a:off x="4730384" y="1320785"/>
            <a:ext cx="3992094" cy="1200329"/>
          </a:xfrm>
          <a:prstGeom prst="rect">
            <a:avLst/>
          </a:prstGeom>
          <a:noFill/>
        </p:spPr>
        <p:txBody>
          <a:bodyPr wrap="square" rtlCol="0">
            <a:spAutoFit/>
          </a:bodyPr>
          <a:lstStyle/>
          <a:p>
            <a:pPr>
              <a:spcAft>
                <a:spcPts val="0"/>
              </a:spcAft>
            </a:pPr>
            <a:r>
              <a:rPr lang="en-GB" sz="1200" i="1" dirty="0">
                <a:latin typeface="Arial" panose="020B0604020202020204" pitchFamily="34" charset="0"/>
                <a:ea typeface="Calibri"/>
                <a:cs typeface="Arial" panose="020B0604020202020204" pitchFamily="34" charset="0"/>
              </a:rPr>
              <a:t>This course explores the principles and practices of managing medium- and large-scale events including festivals, conventions, concerts, shows, sporting events, and ceremonies. It emphasizes strategic event design, organization and planning communications, personnel, and security as well as evaluation and innovation.</a:t>
            </a:r>
          </a:p>
        </p:txBody>
      </p:sp>
      <p:sp>
        <p:nvSpPr>
          <p:cNvPr id="23" name="Rectangle 22">
            <a:extLst>
              <a:ext uri="{FF2B5EF4-FFF2-40B4-BE49-F238E27FC236}">
                <a16:creationId xmlns:a16="http://schemas.microsoft.com/office/drawing/2014/main" id="{36EC1A0D-5BBD-4C8E-BFD9-A26AF39F5E64}"/>
              </a:ext>
            </a:extLst>
          </p:cNvPr>
          <p:cNvSpPr/>
          <p:nvPr/>
        </p:nvSpPr>
        <p:spPr>
          <a:xfrm>
            <a:off x="6719121" y="2459450"/>
            <a:ext cx="2202847" cy="276999"/>
          </a:xfrm>
          <a:prstGeom prst="rect">
            <a:avLst/>
          </a:prstGeom>
        </p:spPr>
        <p:txBody>
          <a:bodyPr wrap="none">
            <a:spAutoFit/>
          </a:bodyPr>
          <a:lstStyle/>
          <a:p>
            <a:r>
              <a:rPr lang="fr-FR" sz="1200" b="1" i="1" dirty="0">
                <a:solidFill>
                  <a:schemeClr val="bg1"/>
                </a:solidFill>
                <a:latin typeface="Arial" panose="020B0604020202020204" pitchFamily="34" charset="0"/>
                <a:cs typeface="Arial" panose="020B0604020202020204" pitchFamily="34" charset="0"/>
              </a:rPr>
              <a:t>2 ECTS / 10h Class contact</a:t>
            </a:r>
            <a:endParaRPr lang="fr-FR" sz="1200" b="1" i="1" u="sng" dirty="0">
              <a:solidFill>
                <a:schemeClr val="bg1"/>
              </a:solidFill>
              <a:latin typeface="Arial" panose="020B0604020202020204" pitchFamily="34" charset="0"/>
              <a:cs typeface="Arial" panose="020B0604020202020204" pitchFamily="34" charset="0"/>
            </a:endParaRPr>
          </a:p>
        </p:txBody>
      </p:sp>
      <p:sp>
        <p:nvSpPr>
          <p:cNvPr id="24" name="ZoneTexte 23">
            <a:extLst>
              <a:ext uri="{FF2B5EF4-FFF2-40B4-BE49-F238E27FC236}">
                <a16:creationId xmlns:a16="http://schemas.microsoft.com/office/drawing/2014/main" id="{F8EF3851-612F-426F-913D-8CC651792299}"/>
              </a:ext>
            </a:extLst>
          </p:cNvPr>
          <p:cNvSpPr txBox="1"/>
          <p:nvPr/>
        </p:nvSpPr>
        <p:spPr>
          <a:xfrm>
            <a:off x="4786756" y="2860699"/>
            <a:ext cx="3487129" cy="338554"/>
          </a:xfrm>
          <a:prstGeom prst="rect">
            <a:avLst/>
          </a:prstGeom>
          <a:noFill/>
        </p:spPr>
        <p:txBody>
          <a:bodyPr wrap="square" rtlCol="0">
            <a:spAutoFit/>
          </a:bodyPr>
          <a:lstStyle/>
          <a:p>
            <a:r>
              <a:rPr lang="fr-FR" sz="1600" b="1" dirty="0">
                <a:solidFill>
                  <a:schemeClr val="bg1"/>
                </a:solidFill>
                <a:latin typeface="Arial" panose="020B0604020202020204" pitchFamily="34" charset="0"/>
                <a:cs typeface="Arial" panose="020B0604020202020204" pitchFamily="34" charset="0"/>
              </a:rPr>
              <a:t>ITMN online management </a:t>
            </a:r>
            <a:r>
              <a:rPr lang="fr-FR" sz="1600" b="1" dirty="0" err="1">
                <a:solidFill>
                  <a:schemeClr val="bg1"/>
                </a:solidFill>
                <a:latin typeface="Arial" panose="020B0604020202020204" pitchFamily="34" charset="0"/>
                <a:cs typeface="Arial" panose="020B0604020202020204" pitchFamily="34" charset="0"/>
              </a:rPr>
              <a:t>game</a:t>
            </a:r>
            <a:r>
              <a:rPr lang="fr-FR" sz="1600" b="1" dirty="0">
                <a:solidFill>
                  <a:schemeClr val="bg1"/>
                </a:solidFill>
                <a:latin typeface="Arial" panose="020B0604020202020204" pitchFamily="34" charset="0"/>
                <a:cs typeface="Arial" panose="020B0604020202020204" pitchFamily="34" charset="0"/>
              </a:rPr>
              <a:t> </a:t>
            </a:r>
          </a:p>
        </p:txBody>
      </p:sp>
      <p:sp>
        <p:nvSpPr>
          <p:cNvPr id="25" name="ZoneTexte 24">
            <a:extLst>
              <a:ext uri="{FF2B5EF4-FFF2-40B4-BE49-F238E27FC236}">
                <a16:creationId xmlns:a16="http://schemas.microsoft.com/office/drawing/2014/main" id="{091BDEB8-9E1E-4057-9FD7-48A6C367D9B3}"/>
              </a:ext>
            </a:extLst>
          </p:cNvPr>
          <p:cNvSpPr txBox="1"/>
          <p:nvPr/>
        </p:nvSpPr>
        <p:spPr>
          <a:xfrm>
            <a:off x="4786757" y="3167620"/>
            <a:ext cx="3729408" cy="2123658"/>
          </a:xfrm>
          <a:prstGeom prst="rect">
            <a:avLst/>
          </a:prstGeom>
          <a:noFill/>
        </p:spPr>
        <p:txBody>
          <a:bodyPr wrap="square" rtlCol="0">
            <a:spAutoFit/>
          </a:bodyPr>
          <a:lstStyle/>
          <a:p>
            <a:pPr>
              <a:spcAft>
                <a:spcPts val="0"/>
              </a:spcAft>
            </a:pPr>
            <a:r>
              <a:rPr lang="en-GB" sz="1200" i="1" dirty="0">
                <a:latin typeface="Arial" panose="020B0604020202020204" pitchFamily="34" charset="0"/>
                <a:ea typeface="Calibri"/>
                <a:cs typeface="Arial" panose="020B0604020202020204" pitchFamily="34" charset="0"/>
              </a:rPr>
              <a:t>A contest for student teams from various universities in the world. In essence, the participants will be divided into groups to run their respective tourism “companies” and compete for resources as well as customers in the same market. </a:t>
            </a:r>
          </a:p>
          <a:p>
            <a:pPr>
              <a:spcAft>
                <a:spcPts val="0"/>
              </a:spcAft>
            </a:pPr>
            <a:r>
              <a:rPr lang="en-GB" sz="1200" i="1" dirty="0">
                <a:latin typeface="Arial" panose="020B0604020202020204" pitchFamily="34" charset="0"/>
                <a:ea typeface="Calibri"/>
                <a:cs typeface="Arial" panose="020B0604020202020204" pitchFamily="34" charset="0"/>
              </a:rPr>
              <a:t>The groups are required to demonstrate hands-on experience and work on challenges based on real-life scenarios, making business decisions (finance, marketing, HRM, CRM, strategic planning…) as well as translating them into quantitative terms in order to deliver business results.</a:t>
            </a:r>
          </a:p>
        </p:txBody>
      </p:sp>
      <p:sp>
        <p:nvSpPr>
          <p:cNvPr id="26" name="Rectangle 25">
            <a:extLst>
              <a:ext uri="{FF2B5EF4-FFF2-40B4-BE49-F238E27FC236}">
                <a16:creationId xmlns:a16="http://schemas.microsoft.com/office/drawing/2014/main" id="{9F3C3BC2-0935-4C4E-897B-A5CE793CD8D1}"/>
              </a:ext>
            </a:extLst>
          </p:cNvPr>
          <p:cNvSpPr/>
          <p:nvPr/>
        </p:nvSpPr>
        <p:spPr>
          <a:xfrm>
            <a:off x="5199890" y="7165311"/>
            <a:ext cx="2202847" cy="276999"/>
          </a:xfrm>
          <a:prstGeom prst="rect">
            <a:avLst/>
          </a:prstGeom>
        </p:spPr>
        <p:txBody>
          <a:bodyPr wrap="none">
            <a:spAutoFit/>
          </a:bodyPr>
          <a:lstStyle/>
          <a:p>
            <a:r>
              <a:rPr lang="fr-FR" sz="1200" b="1" i="1" dirty="0">
                <a:solidFill>
                  <a:schemeClr val="bg1"/>
                </a:solidFill>
                <a:latin typeface="Arial" panose="020B0604020202020204" pitchFamily="34" charset="0"/>
                <a:cs typeface="Arial" panose="020B0604020202020204" pitchFamily="34" charset="0"/>
              </a:rPr>
              <a:t>2 ECTS / 12h Class contact</a:t>
            </a:r>
            <a:endParaRPr lang="fr-FR" sz="1200" b="1" i="1" u="sng" dirty="0">
              <a:solidFill>
                <a:schemeClr val="bg1"/>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674D4D78-E9A9-4E5C-95A3-114AB29E7FF0}"/>
              </a:ext>
            </a:extLst>
          </p:cNvPr>
          <p:cNvSpPr/>
          <p:nvPr/>
        </p:nvSpPr>
        <p:spPr>
          <a:xfrm>
            <a:off x="6488306" y="5064260"/>
            <a:ext cx="2202847" cy="276999"/>
          </a:xfrm>
          <a:prstGeom prst="rect">
            <a:avLst/>
          </a:prstGeom>
        </p:spPr>
        <p:txBody>
          <a:bodyPr wrap="none">
            <a:spAutoFit/>
          </a:bodyPr>
          <a:lstStyle/>
          <a:p>
            <a:r>
              <a:rPr lang="fr-FR" sz="1200" b="1" i="1" dirty="0">
                <a:solidFill>
                  <a:schemeClr val="bg1"/>
                </a:solidFill>
                <a:latin typeface="Arial" panose="020B0604020202020204" pitchFamily="34" charset="0"/>
                <a:cs typeface="Arial" panose="020B0604020202020204" pitchFamily="34" charset="0"/>
              </a:rPr>
              <a:t>2 ECTS / 12h Class contact</a:t>
            </a:r>
            <a:endParaRPr lang="fr-FR" sz="1200" b="1" i="1" u="sng"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9204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5600" y="-18004"/>
            <a:ext cx="6248400" cy="573204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rganigramme : Entrée manuelle 19"/>
          <p:cNvSpPr/>
          <p:nvPr/>
        </p:nvSpPr>
        <p:spPr>
          <a:xfrm rot="5400000">
            <a:off x="1705976" y="-1710728"/>
            <a:ext cx="5732048" cy="9144000"/>
          </a:xfrm>
          <a:prstGeom prst="flowChartManualInput">
            <a:avLst/>
          </a:prstGeom>
          <a:solidFill>
            <a:srgbClr val="EF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7627242" y="107925"/>
            <a:ext cx="1447800" cy="646331"/>
          </a:xfrm>
          <a:prstGeom prst="rect">
            <a:avLst/>
          </a:prstGeom>
        </p:spPr>
        <p:txBody>
          <a:bodyPr wrap="square">
            <a:spAutoFit/>
          </a:bodyPr>
          <a:lstStyle/>
          <a:p>
            <a:pPr algn="ctr"/>
            <a:r>
              <a:rPr lang="fr-FR" b="1" dirty="0">
                <a:solidFill>
                  <a:schemeClr val="bg1"/>
                </a:solidFill>
              </a:rPr>
              <a:t>Master 2 Sem. 10 </a:t>
            </a:r>
            <a:endParaRPr lang="fr-FR" dirty="0"/>
          </a:p>
        </p:txBody>
      </p:sp>
      <p:sp>
        <p:nvSpPr>
          <p:cNvPr id="18" name="ZoneTexte 17"/>
          <p:cNvSpPr txBox="1"/>
          <p:nvPr/>
        </p:nvSpPr>
        <p:spPr>
          <a:xfrm>
            <a:off x="304284" y="136702"/>
            <a:ext cx="7537811" cy="523220"/>
          </a:xfrm>
          <a:prstGeom prst="rect">
            <a:avLst/>
          </a:prstGeom>
          <a:noFill/>
        </p:spPr>
        <p:txBody>
          <a:bodyPr wrap="square" rtlCol="0">
            <a:spAutoFit/>
          </a:bodyPr>
          <a:lstStyle/>
          <a:p>
            <a:r>
              <a:rPr lang="fr-FR" sz="2800" b="1" dirty="0"/>
              <a:t>ITM : Master programme</a:t>
            </a:r>
          </a:p>
        </p:txBody>
      </p:sp>
      <p:cxnSp>
        <p:nvCxnSpPr>
          <p:cNvPr id="19" name="Connecteur droit 18"/>
          <p:cNvCxnSpPr>
            <a:cxnSpLocks/>
          </p:cNvCxnSpPr>
          <p:nvPr/>
        </p:nvCxnSpPr>
        <p:spPr>
          <a:xfrm>
            <a:off x="0" y="750603"/>
            <a:ext cx="486354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342890" y="946178"/>
            <a:ext cx="4698893" cy="338554"/>
          </a:xfrm>
          <a:prstGeom prst="rect">
            <a:avLst/>
          </a:prstGeom>
          <a:noFill/>
        </p:spPr>
        <p:txBody>
          <a:bodyPr wrap="square" rtlCol="0">
            <a:spAutoFit/>
          </a:bodyPr>
          <a:lstStyle/>
          <a:p>
            <a:r>
              <a:rPr lang="fr-FR" sz="1600" b="1" dirty="0">
                <a:solidFill>
                  <a:schemeClr val="bg1"/>
                </a:solidFill>
                <a:latin typeface="Arial" panose="020B0604020202020204" pitchFamily="34" charset="0"/>
                <a:cs typeface="Arial" panose="020B0604020202020204" pitchFamily="34" charset="0"/>
              </a:rPr>
              <a:t>Marketing </a:t>
            </a:r>
            <a:r>
              <a:rPr lang="fr-FR" sz="1600" b="1" dirty="0" err="1">
                <a:solidFill>
                  <a:schemeClr val="bg1"/>
                </a:solidFill>
                <a:latin typeface="Arial" panose="020B0604020202020204" pitchFamily="34" charset="0"/>
                <a:cs typeface="Arial" panose="020B0604020202020204" pitchFamily="34" charset="0"/>
              </a:rPr>
              <a:t>Strategy</a:t>
            </a:r>
            <a:r>
              <a:rPr lang="fr-FR" sz="1600" b="1" dirty="0">
                <a:solidFill>
                  <a:schemeClr val="bg1"/>
                </a:solidFill>
                <a:latin typeface="Arial" panose="020B0604020202020204" pitchFamily="34" charset="0"/>
                <a:cs typeface="Arial" panose="020B0604020202020204" pitchFamily="34" charset="0"/>
              </a:rPr>
              <a:t> for Catering Business</a:t>
            </a:r>
          </a:p>
        </p:txBody>
      </p:sp>
      <p:sp>
        <p:nvSpPr>
          <p:cNvPr id="26" name="ZoneTexte 25"/>
          <p:cNvSpPr txBox="1"/>
          <p:nvPr/>
        </p:nvSpPr>
        <p:spPr>
          <a:xfrm>
            <a:off x="339960" y="1202054"/>
            <a:ext cx="4054719" cy="2677656"/>
          </a:xfrm>
          <a:prstGeom prst="rect">
            <a:avLst/>
          </a:prstGeom>
          <a:noFill/>
        </p:spPr>
        <p:txBody>
          <a:bodyPr wrap="square" rtlCol="0">
            <a:spAutoFit/>
          </a:bodyPr>
          <a:lstStyle/>
          <a:p>
            <a:r>
              <a:rPr lang="en-GB" sz="1200" i="1" dirty="0">
                <a:latin typeface="Arial" panose="020B0604020202020204" pitchFamily="34" charset="0"/>
                <a:ea typeface="Calibri"/>
                <a:cs typeface="Arial" pitchFamily="34" charset="0"/>
              </a:rPr>
              <a:t>Students will have to carry out a business mission in partnership with Mme </a:t>
            </a:r>
            <a:r>
              <a:rPr lang="en-GB" sz="1200" i="1" dirty="0" err="1">
                <a:latin typeface="Arial" panose="020B0604020202020204" pitchFamily="34" charset="0"/>
                <a:ea typeface="Calibri"/>
                <a:cs typeface="Arial" pitchFamily="34" charset="0"/>
              </a:rPr>
              <a:t>Vacances</a:t>
            </a:r>
            <a:r>
              <a:rPr lang="en-GB" sz="1200" i="1" dirty="0">
                <a:latin typeface="Arial" panose="020B0604020202020204" pitchFamily="34" charset="0"/>
                <a:ea typeface="Calibri"/>
                <a:cs typeface="Arial" pitchFamily="34" charset="0"/>
              </a:rPr>
              <a:t>, the French leader in hospitality &amp; resort accommodation</a:t>
            </a:r>
            <a:r>
              <a:rPr lang="en-US" sz="1200" b="0" i="1" dirty="0">
                <a:effectLst/>
                <a:latin typeface="Arial" panose="020B0604020202020204" pitchFamily="34" charset="0"/>
              </a:rPr>
              <a:t>. </a:t>
            </a:r>
          </a:p>
          <a:p>
            <a:r>
              <a:rPr lang="en-US" sz="1200" b="0" i="1" dirty="0">
                <a:effectLst/>
                <a:latin typeface="Arial" panose="020B0604020202020204" pitchFamily="34" charset="0"/>
              </a:rPr>
              <a:t>In this project-based course, Students will:</a:t>
            </a:r>
          </a:p>
          <a:p>
            <a:pPr marL="171450" indent="-171450">
              <a:buFont typeface="Arial" panose="020B0604020202020204" pitchFamily="34" charset="0"/>
              <a:buChar char="•"/>
            </a:pPr>
            <a:r>
              <a:rPr lang="en-US" sz="1200" b="0" i="1" dirty="0">
                <a:effectLst/>
                <a:latin typeface="Arial" panose="020B0604020202020204" pitchFamily="34" charset="0"/>
              </a:rPr>
              <a:t>Get an overview of the catering industry, which </a:t>
            </a:r>
            <a:r>
              <a:rPr lang="en-US" sz="1200" i="1" dirty="0">
                <a:latin typeface="Arial" panose="020B0604020202020204" pitchFamily="34" charset="0"/>
              </a:rPr>
              <a:t>is a key sector in the tourism dynamics</a:t>
            </a:r>
            <a:endParaRPr lang="en-US" sz="1200" b="0" i="1" dirty="0">
              <a:effectLst/>
              <a:latin typeface="Arial" panose="020B0604020202020204" pitchFamily="34" charset="0"/>
            </a:endParaRPr>
          </a:p>
          <a:p>
            <a:pPr marL="171450" indent="-171450" algn="l">
              <a:buFont typeface="Arial" panose="020B0604020202020204" pitchFamily="34" charset="0"/>
              <a:buChar char="•"/>
            </a:pPr>
            <a:r>
              <a:rPr lang="en-US" sz="1200" b="0" i="1" dirty="0">
                <a:effectLst/>
                <a:latin typeface="Arial" panose="020B0604020202020204" pitchFamily="34" charset="0"/>
              </a:rPr>
              <a:t>Choose and work on a specific project in this field and search for relevant information</a:t>
            </a:r>
          </a:p>
          <a:p>
            <a:pPr marL="171450" indent="-171450" algn="l">
              <a:buFont typeface="Arial" panose="020B0604020202020204" pitchFamily="34" charset="0"/>
              <a:buChar char="•"/>
            </a:pPr>
            <a:r>
              <a:rPr lang="en-US" sz="1200" b="0" i="1" dirty="0">
                <a:effectLst/>
                <a:latin typeface="Arial" panose="020B0604020202020204" pitchFamily="34" charset="0"/>
              </a:rPr>
              <a:t>Develop their research, analytical and business-oriented skills to define strategic and marketing perspectives</a:t>
            </a:r>
          </a:p>
          <a:p>
            <a:pPr marL="171450" indent="-171450" algn="l">
              <a:buFont typeface="Arial" panose="020B0604020202020204" pitchFamily="34" charset="0"/>
              <a:buChar char="•"/>
            </a:pPr>
            <a:r>
              <a:rPr lang="en-US" sz="1200" b="0" i="1" dirty="0">
                <a:effectLst/>
                <a:latin typeface="Arial" panose="020B0604020202020204" pitchFamily="34" charset="0"/>
              </a:rPr>
              <a:t>Defend a value proposal as future professionals  worldwide (history, brands, activities, labels, etc.)</a:t>
            </a:r>
          </a:p>
          <a:p>
            <a:pPr algn="l"/>
            <a:endParaRPr lang="en-GB" sz="1200" i="1" dirty="0">
              <a:latin typeface="Arial" panose="020B0604020202020204" pitchFamily="34" charset="0"/>
              <a:ea typeface="Calibri"/>
              <a:cs typeface="Arial" pitchFamily="34" charset="0"/>
            </a:endParaRPr>
          </a:p>
        </p:txBody>
      </p:sp>
      <p:sp>
        <p:nvSpPr>
          <p:cNvPr id="24" name="Rectangle 23"/>
          <p:cNvSpPr/>
          <p:nvPr/>
        </p:nvSpPr>
        <p:spPr>
          <a:xfrm>
            <a:off x="397130" y="3610728"/>
            <a:ext cx="2159566" cy="276999"/>
          </a:xfrm>
          <a:prstGeom prst="rect">
            <a:avLst/>
          </a:prstGeom>
        </p:spPr>
        <p:txBody>
          <a:bodyPr wrap="none">
            <a:spAutoFit/>
          </a:bodyPr>
          <a:lstStyle/>
          <a:p>
            <a:r>
              <a:rPr lang="fr-FR" sz="1200" b="1" i="1" dirty="0">
                <a:solidFill>
                  <a:schemeClr val="bg1"/>
                </a:solidFill>
                <a:latin typeface="Arial" panose="020B0604020202020204" pitchFamily="34" charset="0"/>
                <a:cs typeface="Arial" panose="020B0604020202020204" pitchFamily="34" charset="0"/>
              </a:rPr>
              <a:t>5 ECTS / 40h Class contact</a:t>
            </a:r>
            <a:endParaRPr lang="fr-FR" sz="1200" b="1" i="1" u="sng" dirty="0">
              <a:solidFill>
                <a:schemeClr val="bg1"/>
              </a:solidFill>
              <a:latin typeface="Arial" panose="020B0604020202020204" pitchFamily="34" charset="0"/>
              <a:cs typeface="Arial" panose="020B0604020202020204" pitchFamily="34" charset="0"/>
            </a:endParaRPr>
          </a:p>
        </p:txBody>
      </p:sp>
      <p:pic>
        <p:nvPicPr>
          <p:cNvPr id="3" name="Image 2" descr="Une image contenant extérieur, montagne&#10;&#10;Description générée automatiquement">
            <a:extLst>
              <a:ext uri="{FF2B5EF4-FFF2-40B4-BE49-F238E27FC236}">
                <a16:creationId xmlns:a16="http://schemas.microsoft.com/office/drawing/2014/main" id="{5EA2624D-C4A6-47ED-ABF0-068E5797C27E}"/>
              </a:ext>
            </a:extLst>
          </p:cNvPr>
          <p:cNvPicPr>
            <a:picLocks noChangeAspect="1"/>
          </p:cNvPicPr>
          <p:nvPr/>
        </p:nvPicPr>
        <p:blipFill rotWithShape="1">
          <a:blip r:embed="rId2"/>
          <a:srcRect b="50503"/>
          <a:stretch/>
        </p:blipFill>
        <p:spPr>
          <a:xfrm>
            <a:off x="431017" y="3972538"/>
            <a:ext cx="4184194" cy="1469053"/>
          </a:xfrm>
          <a:prstGeom prst="rect">
            <a:avLst/>
          </a:prstGeom>
        </p:spPr>
      </p:pic>
      <p:pic>
        <p:nvPicPr>
          <p:cNvPr id="23" name="Image 22">
            <a:extLst>
              <a:ext uri="{FF2B5EF4-FFF2-40B4-BE49-F238E27FC236}">
                <a16:creationId xmlns:a16="http://schemas.microsoft.com/office/drawing/2014/main" id="{0F18C39B-1BDD-4313-99A0-3680CC2D9FED}"/>
              </a:ext>
            </a:extLst>
          </p:cNvPr>
          <p:cNvPicPr>
            <a:picLocks noChangeAspect="1"/>
          </p:cNvPicPr>
          <p:nvPr/>
        </p:nvPicPr>
        <p:blipFill>
          <a:blip r:embed="rId3"/>
          <a:stretch>
            <a:fillRect/>
          </a:stretch>
        </p:blipFill>
        <p:spPr>
          <a:xfrm>
            <a:off x="4041464" y="5627247"/>
            <a:ext cx="3221803" cy="1337352"/>
          </a:xfrm>
          <a:prstGeom prst="rect">
            <a:avLst/>
          </a:prstGeom>
        </p:spPr>
      </p:pic>
      <p:sp>
        <p:nvSpPr>
          <p:cNvPr id="33" name="ZoneTexte 32">
            <a:extLst>
              <a:ext uri="{FF2B5EF4-FFF2-40B4-BE49-F238E27FC236}">
                <a16:creationId xmlns:a16="http://schemas.microsoft.com/office/drawing/2014/main" id="{02169BD9-D8F0-4A90-8956-D124715ECC4F}"/>
              </a:ext>
            </a:extLst>
          </p:cNvPr>
          <p:cNvSpPr txBox="1"/>
          <p:nvPr/>
        </p:nvSpPr>
        <p:spPr>
          <a:xfrm>
            <a:off x="5025775" y="2654664"/>
            <a:ext cx="3487129" cy="584775"/>
          </a:xfrm>
          <a:prstGeom prst="rect">
            <a:avLst/>
          </a:prstGeom>
          <a:noFill/>
        </p:spPr>
        <p:txBody>
          <a:bodyPr wrap="square" rtlCol="0">
            <a:spAutoFit/>
          </a:bodyPr>
          <a:lstStyle/>
          <a:p>
            <a:r>
              <a:rPr lang="fr-FR" sz="1600" b="1" dirty="0">
                <a:solidFill>
                  <a:schemeClr val="bg1"/>
                </a:solidFill>
                <a:latin typeface="Arial" panose="020B0604020202020204" pitchFamily="34" charset="0"/>
                <a:cs typeface="Arial" panose="020B0604020202020204" pitchFamily="34" charset="0"/>
              </a:rPr>
              <a:t>ITB Berlin : The </a:t>
            </a:r>
            <a:r>
              <a:rPr lang="fr-FR" sz="1600" b="1" dirty="0" err="1">
                <a:solidFill>
                  <a:schemeClr val="bg1"/>
                </a:solidFill>
                <a:latin typeface="Arial" panose="020B0604020202020204" pitchFamily="34" charset="0"/>
                <a:cs typeface="Arial" panose="020B0604020202020204" pitchFamily="34" charset="0"/>
              </a:rPr>
              <a:t>World’s</a:t>
            </a:r>
            <a:r>
              <a:rPr lang="fr-FR" sz="1600" b="1" dirty="0">
                <a:solidFill>
                  <a:schemeClr val="bg1"/>
                </a:solidFill>
                <a:latin typeface="Arial" panose="020B0604020202020204" pitchFamily="34" charset="0"/>
                <a:cs typeface="Arial" panose="020B0604020202020204" pitchFamily="34" charset="0"/>
              </a:rPr>
              <a:t> Leading </a:t>
            </a:r>
            <a:r>
              <a:rPr lang="fr-FR" sz="1600" b="1" dirty="0" err="1">
                <a:solidFill>
                  <a:schemeClr val="bg1"/>
                </a:solidFill>
                <a:latin typeface="Arial" panose="020B0604020202020204" pitchFamily="34" charset="0"/>
                <a:cs typeface="Arial" panose="020B0604020202020204" pitchFamily="34" charset="0"/>
              </a:rPr>
              <a:t>Travel</a:t>
            </a:r>
            <a:r>
              <a:rPr lang="fr-FR" sz="1600" b="1" dirty="0">
                <a:solidFill>
                  <a:schemeClr val="bg1"/>
                </a:solidFill>
                <a:latin typeface="Arial" panose="020B0604020202020204" pitchFamily="34" charset="0"/>
                <a:cs typeface="Arial" panose="020B0604020202020204" pitchFamily="34" charset="0"/>
              </a:rPr>
              <a:t> Trade Show </a:t>
            </a:r>
          </a:p>
        </p:txBody>
      </p:sp>
      <p:sp>
        <p:nvSpPr>
          <p:cNvPr id="34" name="ZoneTexte 33">
            <a:extLst>
              <a:ext uri="{FF2B5EF4-FFF2-40B4-BE49-F238E27FC236}">
                <a16:creationId xmlns:a16="http://schemas.microsoft.com/office/drawing/2014/main" id="{DE72DD53-010B-43D9-8058-1F6BB8D2BC03}"/>
              </a:ext>
            </a:extLst>
          </p:cNvPr>
          <p:cNvSpPr txBox="1"/>
          <p:nvPr/>
        </p:nvSpPr>
        <p:spPr>
          <a:xfrm>
            <a:off x="5072488" y="3251926"/>
            <a:ext cx="3321270" cy="2123658"/>
          </a:xfrm>
          <a:prstGeom prst="rect">
            <a:avLst/>
          </a:prstGeom>
          <a:noFill/>
        </p:spPr>
        <p:txBody>
          <a:bodyPr wrap="square" rtlCol="0">
            <a:spAutoFit/>
          </a:bodyPr>
          <a:lstStyle/>
          <a:p>
            <a:r>
              <a:rPr lang="en-GB" sz="1200" i="1" dirty="0">
                <a:latin typeface="Arial" pitchFamily="34" charset="0"/>
                <a:ea typeface="Calibri"/>
                <a:cs typeface="Arial" pitchFamily="34" charset="0"/>
              </a:rPr>
              <a:t>ITM students participate in ITB Berlin, the world’s leading travel trade show and exhibition to :</a:t>
            </a:r>
          </a:p>
          <a:p>
            <a:pPr marL="171450" indent="-171450">
              <a:buFont typeface="Arial" panose="020B0604020202020204" pitchFamily="34" charset="0"/>
              <a:buChar char="•"/>
            </a:pPr>
            <a:r>
              <a:rPr lang="en-GB" sz="1200" i="1" dirty="0">
                <a:latin typeface="Arial" pitchFamily="34" charset="0"/>
                <a:ea typeface="Calibri"/>
                <a:cs typeface="Arial" pitchFamily="34" charset="0"/>
              </a:rPr>
              <a:t>Attend high level and exclusive lectures and conferences from decision makers, industry experts and buyers </a:t>
            </a:r>
          </a:p>
          <a:p>
            <a:pPr marL="171450" indent="-171450">
              <a:buFont typeface="Arial" panose="020B0604020202020204" pitchFamily="34" charset="0"/>
              <a:buChar char="•"/>
            </a:pPr>
            <a:r>
              <a:rPr lang="en-GB" sz="1200" i="1" dirty="0">
                <a:latin typeface="Arial" pitchFamily="34" charset="0"/>
                <a:ea typeface="Calibri"/>
                <a:cs typeface="Arial" pitchFamily="34" charset="0"/>
              </a:rPr>
              <a:t>Enrich and consolidate their academic reports and semester projects</a:t>
            </a:r>
          </a:p>
          <a:p>
            <a:pPr marL="171450" indent="-171450">
              <a:buFont typeface="Arial" panose="020B0604020202020204" pitchFamily="34" charset="0"/>
              <a:buChar char="•"/>
            </a:pPr>
            <a:r>
              <a:rPr lang="en-GB" sz="1200" i="1" dirty="0">
                <a:latin typeface="Arial" pitchFamily="34" charset="0"/>
                <a:ea typeface="Calibri"/>
                <a:cs typeface="Arial" pitchFamily="34" charset="0"/>
              </a:rPr>
              <a:t>Develop their professional network and identify training and job opportunities by meeting top managers</a:t>
            </a:r>
          </a:p>
        </p:txBody>
      </p:sp>
      <p:pic>
        <p:nvPicPr>
          <p:cNvPr id="35" name="Image 34">
            <a:extLst>
              <a:ext uri="{FF2B5EF4-FFF2-40B4-BE49-F238E27FC236}">
                <a16:creationId xmlns:a16="http://schemas.microsoft.com/office/drawing/2014/main" id="{43CC88DD-57F5-4971-8030-8A18E26F0280}"/>
              </a:ext>
            </a:extLst>
          </p:cNvPr>
          <p:cNvPicPr>
            <a:picLocks noChangeAspect="1"/>
          </p:cNvPicPr>
          <p:nvPr/>
        </p:nvPicPr>
        <p:blipFill>
          <a:blip r:embed="rId4"/>
          <a:stretch>
            <a:fillRect/>
          </a:stretch>
        </p:blipFill>
        <p:spPr>
          <a:xfrm>
            <a:off x="5106957" y="788640"/>
            <a:ext cx="3567394" cy="1815211"/>
          </a:xfrm>
          <a:prstGeom prst="rect">
            <a:avLst/>
          </a:prstGeom>
        </p:spPr>
      </p:pic>
    </p:spTree>
    <p:extLst>
      <p:ext uri="{BB962C8B-B14F-4D97-AF65-F5344CB8AC3E}">
        <p14:creationId xmlns:p14="http://schemas.microsoft.com/office/powerpoint/2010/main" val="3532603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5600" y="-18004"/>
            <a:ext cx="6248400" cy="573204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rganigramme : Entrée manuelle 19"/>
          <p:cNvSpPr/>
          <p:nvPr/>
        </p:nvSpPr>
        <p:spPr>
          <a:xfrm rot="5400000">
            <a:off x="1705976" y="-1711280"/>
            <a:ext cx="5732048" cy="9144000"/>
          </a:xfrm>
          <a:prstGeom prst="flowChartManualInput">
            <a:avLst/>
          </a:prstGeom>
          <a:solidFill>
            <a:srgbClr val="EF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ZoneTexte 17"/>
          <p:cNvSpPr txBox="1"/>
          <p:nvPr/>
        </p:nvSpPr>
        <p:spPr>
          <a:xfrm>
            <a:off x="307600" y="915446"/>
            <a:ext cx="8176000" cy="584775"/>
          </a:xfrm>
          <a:prstGeom prst="rect">
            <a:avLst/>
          </a:prstGeom>
          <a:noFill/>
        </p:spPr>
        <p:txBody>
          <a:bodyPr wrap="square" rtlCol="0">
            <a:spAutoFit/>
          </a:bodyPr>
          <a:lstStyle/>
          <a:p>
            <a:r>
              <a:rPr lang="fr-FR" sz="1600" b="1" dirty="0">
                <a:solidFill>
                  <a:schemeClr val="bg1"/>
                </a:solidFill>
                <a:latin typeface="Arial" panose="020B0604020202020204" pitchFamily="34" charset="0"/>
                <a:ea typeface="Calibri"/>
                <a:cs typeface="Arial" panose="020B0604020202020204" pitchFamily="34" charset="0"/>
              </a:rPr>
              <a:t>French F.L. / Event Management Project  :  </a:t>
            </a:r>
          </a:p>
          <a:p>
            <a:r>
              <a:rPr lang="fr-FR" sz="1600" b="1" dirty="0">
                <a:solidFill>
                  <a:schemeClr val="bg1"/>
                </a:solidFill>
                <a:latin typeface="Arial" panose="020B0604020202020204" pitchFamily="34" charset="0"/>
                <a:ea typeface="Calibri"/>
                <a:cs typeface="Arial" panose="020B0604020202020204" pitchFamily="34" charset="0"/>
              </a:rPr>
              <a:t>« Tour du Monde au Manège » International </a:t>
            </a:r>
            <a:r>
              <a:rPr lang="fr-FR" sz="1600" b="1" dirty="0" err="1">
                <a:solidFill>
                  <a:schemeClr val="bg1"/>
                </a:solidFill>
                <a:latin typeface="Arial" panose="020B0604020202020204" pitchFamily="34" charset="0"/>
                <a:ea typeface="Calibri"/>
                <a:cs typeface="Arial" panose="020B0604020202020204" pitchFamily="34" charset="0"/>
              </a:rPr>
              <a:t>Fair</a:t>
            </a:r>
            <a:r>
              <a:rPr lang="fr-FR" sz="1600" b="1" dirty="0">
                <a:solidFill>
                  <a:schemeClr val="bg1"/>
                </a:solidFill>
                <a:latin typeface="Arial" panose="020B0604020202020204" pitchFamily="34" charset="0"/>
                <a:ea typeface="Calibri"/>
                <a:cs typeface="Arial" panose="020B0604020202020204" pitchFamily="34" charset="0"/>
              </a:rPr>
              <a:t> </a:t>
            </a:r>
            <a:endParaRPr lang="fr-FR" sz="1600" b="1"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7627242" y="107925"/>
            <a:ext cx="1447800" cy="646331"/>
          </a:xfrm>
          <a:prstGeom prst="rect">
            <a:avLst/>
          </a:prstGeom>
        </p:spPr>
        <p:txBody>
          <a:bodyPr wrap="square">
            <a:spAutoFit/>
          </a:bodyPr>
          <a:lstStyle/>
          <a:p>
            <a:pPr algn="ctr"/>
            <a:r>
              <a:rPr lang="fr-FR" b="1" dirty="0">
                <a:solidFill>
                  <a:schemeClr val="bg1"/>
                </a:solidFill>
              </a:rPr>
              <a:t>Master 2 Sem. 10 </a:t>
            </a:r>
            <a:endParaRPr lang="fr-FR" dirty="0"/>
          </a:p>
        </p:txBody>
      </p:sp>
      <p:sp>
        <p:nvSpPr>
          <p:cNvPr id="14" name="ZoneTexte 13"/>
          <p:cNvSpPr txBox="1"/>
          <p:nvPr/>
        </p:nvSpPr>
        <p:spPr>
          <a:xfrm>
            <a:off x="304284" y="136702"/>
            <a:ext cx="7537811" cy="523220"/>
          </a:xfrm>
          <a:prstGeom prst="rect">
            <a:avLst/>
          </a:prstGeom>
          <a:noFill/>
        </p:spPr>
        <p:txBody>
          <a:bodyPr wrap="square" rtlCol="0">
            <a:spAutoFit/>
          </a:bodyPr>
          <a:lstStyle/>
          <a:p>
            <a:r>
              <a:rPr lang="fr-FR" sz="2800" b="1" dirty="0"/>
              <a:t>ITM : Master programme</a:t>
            </a:r>
          </a:p>
        </p:txBody>
      </p:sp>
      <p:cxnSp>
        <p:nvCxnSpPr>
          <p:cNvPr id="16" name="Connecteur droit 15"/>
          <p:cNvCxnSpPr>
            <a:cxnSpLocks/>
          </p:cNvCxnSpPr>
          <p:nvPr/>
        </p:nvCxnSpPr>
        <p:spPr>
          <a:xfrm>
            <a:off x="0" y="750603"/>
            <a:ext cx="486354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307601" y="1782340"/>
            <a:ext cx="6021033" cy="3231654"/>
          </a:xfrm>
          <a:prstGeom prst="rect">
            <a:avLst/>
          </a:prstGeom>
          <a:noFill/>
        </p:spPr>
        <p:txBody>
          <a:bodyPr wrap="square" rtlCol="0">
            <a:spAutoFit/>
          </a:bodyPr>
          <a:lstStyle/>
          <a:p>
            <a:pPr>
              <a:spcAft>
                <a:spcPts val="0"/>
              </a:spcAft>
            </a:pPr>
            <a:r>
              <a:rPr lang="en-GB" sz="1200" i="1" dirty="0">
                <a:latin typeface="Arial" panose="020B0604020202020204" pitchFamily="34" charset="0"/>
                <a:ea typeface="Calibri"/>
                <a:cs typeface="Arial" panose="020B0604020202020204" pitchFamily="34" charset="0"/>
              </a:rPr>
              <a:t>The students will be responsible for their national stand during the “Tour du Monde au </a:t>
            </a:r>
            <a:r>
              <a:rPr lang="en-GB" sz="1200" i="1" dirty="0" err="1">
                <a:latin typeface="Arial" panose="020B0604020202020204" pitchFamily="34" charset="0"/>
                <a:ea typeface="Calibri"/>
                <a:cs typeface="Arial" panose="020B0604020202020204" pitchFamily="34" charset="0"/>
              </a:rPr>
              <a:t>Manège</a:t>
            </a:r>
            <a:r>
              <a:rPr lang="en-GB" sz="1200" i="1" dirty="0">
                <a:latin typeface="Arial" panose="020B0604020202020204" pitchFamily="34" charset="0"/>
                <a:ea typeface="Calibri"/>
                <a:cs typeface="Arial" panose="020B0604020202020204" pitchFamily="34" charset="0"/>
              </a:rPr>
              <a:t>” event. This 2-day fair is organized every year for the general public by the City of Chambery with </a:t>
            </a:r>
            <a:r>
              <a:rPr lang="en-GB" sz="1200" i="1" dirty="0" err="1">
                <a:latin typeface="Arial" panose="020B0604020202020204" pitchFamily="34" charset="0"/>
                <a:ea typeface="Calibri"/>
                <a:cs typeface="Arial" panose="020B0604020202020204" pitchFamily="34" charset="0"/>
              </a:rPr>
              <a:t>Universite</a:t>
            </a:r>
            <a:r>
              <a:rPr lang="en-GB" sz="1200" i="1" dirty="0">
                <a:latin typeface="Arial" panose="020B0604020202020204" pitchFamily="34" charset="0"/>
                <a:ea typeface="Calibri"/>
                <a:cs typeface="Arial" panose="020B0604020202020204" pitchFamily="34" charset="0"/>
              </a:rPr>
              <a:t> </a:t>
            </a:r>
            <a:r>
              <a:rPr lang="en-GB" sz="1200" i="1" dirty="0" err="1">
                <a:latin typeface="Arial" panose="020B0604020202020204" pitchFamily="34" charset="0"/>
                <a:ea typeface="Calibri"/>
                <a:cs typeface="Arial" panose="020B0604020202020204" pitchFamily="34" charset="0"/>
              </a:rPr>
              <a:t>Savoie</a:t>
            </a:r>
            <a:r>
              <a:rPr lang="en-GB" sz="1200" i="1" dirty="0">
                <a:latin typeface="Arial" panose="020B0604020202020204" pitchFamily="34" charset="0"/>
                <a:ea typeface="Calibri"/>
                <a:cs typeface="Arial" panose="020B0604020202020204" pitchFamily="34" charset="0"/>
              </a:rPr>
              <a:t> Mont Blanc Events Management students, together with International students and associations. More than 4,000 visitors visit the “international village” exhibition and attend the conferences on tourism destinations and experiences.</a:t>
            </a:r>
          </a:p>
          <a:p>
            <a:pPr>
              <a:spcAft>
                <a:spcPts val="0"/>
              </a:spcAft>
            </a:pPr>
            <a:endParaRPr lang="fr-FR" sz="1200" i="1" dirty="0">
              <a:latin typeface="Arial" panose="020B0604020202020204" pitchFamily="34" charset="0"/>
              <a:ea typeface="Calibri"/>
              <a:cs typeface="Arial" panose="020B0604020202020204" pitchFamily="34" charset="0"/>
            </a:endParaRPr>
          </a:p>
          <a:p>
            <a:pPr>
              <a:spcAft>
                <a:spcPts val="0"/>
              </a:spcAft>
            </a:pPr>
            <a:r>
              <a:rPr lang="en-GB" sz="1200" i="1" dirty="0">
                <a:latin typeface="Arial" panose="020B0604020202020204" pitchFamily="34" charset="0"/>
                <a:ea typeface="Calibri"/>
                <a:cs typeface="Arial" panose="020B0604020202020204" pitchFamily="34" charset="0"/>
              </a:rPr>
              <a:t>The international students prepare a creative stand with a limited budget, help organize the event, meet the French visitors’ expectations. </a:t>
            </a:r>
          </a:p>
          <a:p>
            <a:pPr>
              <a:spcAft>
                <a:spcPts val="0"/>
              </a:spcAft>
            </a:pPr>
            <a:endParaRPr lang="fr-FR" sz="1200" i="1" dirty="0">
              <a:latin typeface="Arial" panose="020B0604020202020204" pitchFamily="34" charset="0"/>
              <a:ea typeface="Calibri"/>
              <a:cs typeface="Arial" panose="020B0604020202020204" pitchFamily="34" charset="0"/>
            </a:endParaRPr>
          </a:p>
          <a:p>
            <a:pPr>
              <a:spcAft>
                <a:spcPts val="0"/>
              </a:spcAft>
            </a:pPr>
            <a:r>
              <a:rPr lang="en-GB" sz="1200" i="1" dirty="0">
                <a:latin typeface="Arial" panose="020B0604020202020204" pitchFamily="34" charset="0"/>
                <a:ea typeface="Calibri"/>
                <a:cs typeface="Arial" panose="020B0604020202020204" pitchFamily="34" charset="0"/>
              </a:rPr>
              <a:t>They have to write an analytical report about their experience and the skills </a:t>
            </a:r>
            <a:r>
              <a:rPr lang="en-US" sz="1200" i="1" dirty="0">
                <a:latin typeface="Arial" panose="020B0604020202020204" pitchFamily="34" charset="0"/>
                <a:ea typeface="Calibri"/>
                <a:cs typeface="Arial" panose="020B0604020202020204" pitchFamily="34" charset="0"/>
              </a:rPr>
              <a:t>needed to manage events:</a:t>
            </a:r>
            <a:endParaRPr lang="fr-FR" sz="1200" i="1" dirty="0">
              <a:latin typeface="Arial" panose="020B0604020202020204" pitchFamily="34" charset="0"/>
              <a:ea typeface="Calibri"/>
              <a:cs typeface="Arial" panose="020B0604020202020204" pitchFamily="34" charset="0"/>
            </a:endParaRPr>
          </a:p>
          <a:p>
            <a:pPr marL="171450" indent="-171450">
              <a:spcAft>
                <a:spcPts val="0"/>
              </a:spcAft>
              <a:buFont typeface="Arial" panose="020B0604020202020204" pitchFamily="34" charset="0"/>
              <a:buChar char="•"/>
            </a:pPr>
            <a:r>
              <a:rPr lang="en-GB" sz="1200" i="1" dirty="0">
                <a:latin typeface="Arial" panose="020B0604020202020204" pitchFamily="34" charset="0"/>
                <a:ea typeface="Calibri"/>
                <a:cs typeface="Arial" panose="020B0604020202020204" pitchFamily="34" charset="0"/>
              </a:rPr>
              <a:t>Recognize the significance of diversity issues in  planning and managing events.</a:t>
            </a:r>
            <a:endParaRPr lang="fr-FR" sz="1200" i="1" dirty="0">
              <a:latin typeface="Arial" panose="020B0604020202020204" pitchFamily="34" charset="0"/>
              <a:ea typeface="Calibri"/>
              <a:cs typeface="Arial" panose="020B0604020202020204" pitchFamily="34" charset="0"/>
            </a:endParaRPr>
          </a:p>
          <a:p>
            <a:pPr marL="171450" indent="-171450">
              <a:spcAft>
                <a:spcPts val="0"/>
              </a:spcAft>
              <a:buFont typeface="Arial" panose="020B0604020202020204" pitchFamily="34" charset="0"/>
              <a:buChar char="•"/>
            </a:pPr>
            <a:r>
              <a:rPr lang="en-GB" sz="1200" i="1" dirty="0">
                <a:latin typeface="Arial" panose="020B0604020202020204" pitchFamily="34" charset="0"/>
                <a:ea typeface="Calibri"/>
                <a:cs typeface="Arial" panose="020B0604020202020204" pitchFamily="34" charset="0"/>
              </a:rPr>
              <a:t>Develop an ability to solve problems in an ever changing operational environment.</a:t>
            </a:r>
            <a:endParaRPr lang="fr-FR" sz="1200" i="1" dirty="0">
              <a:latin typeface="Arial" panose="020B0604020202020204" pitchFamily="34" charset="0"/>
              <a:ea typeface="Calibri"/>
              <a:cs typeface="Arial" panose="020B0604020202020204" pitchFamily="34" charset="0"/>
            </a:endParaRPr>
          </a:p>
          <a:p>
            <a:pPr marL="171450" indent="-171450">
              <a:spcAft>
                <a:spcPts val="0"/>
              </a:spcAft>
              <a:buFont typeface="Arial" panose="020B0604020202020204" pitchFamily="34" charset="0"/>
              <a:buChar char="•"/>
            </a:pPr>
            <a:r>
              <a:rPr lang="en-GB" sz="1200" i="1" dirty="0">
                <a:latin typeface="Arial" panose="020B0604020202020204" pitchFamily="34" charset="0"/>
                <a:ea typeface="Calibri"/>
                <a:cs typeface="Arial" panose="020B0604020202020204" pitchFamily="34" charset="0"/>
              </a:rPr>
              <a:t>Develop effective intercultural communication skills.</a:t>
            </a:r>
            <a:endParaRPr lang="fr-FR" sz="1200" i="1" dirty="0">
              <a:latin typeface="Arial" panose="020B0604020202020204" pitchFamily="34" charset="0"/>
              <a:ea typeface="Calibri"/>
              <a:cs typeface="Arial" panose="020B0604020202020204" pitchFamily="34" charset="0"/>
            </a:endParaRPr>
          </a:p>
          <a:p>
            <a:pPr marL="171450" indent="-171450">
              <a:spcAft>
                <a:spcPts val="0"/>
              </a:spcAft>
              <a:buFont typeface="Arial" panose="020B0604020202020204" pitchFamily="34" charset="0"/>
              <a:buChar char="•"/>
            </a:pPr>
            <a:r>
              <a:rPr lang="en-GB" sz="1200" i="1" dirty="0">
                <a:latin typeface="Arial" panose="020B0604020202020204" pitchFamily="34" charset="0"/>
                <a:ea typeface="Calibri"/>
                <a:cs typeface="Arial" panose="020B0604020202020204" pitchFamily="34" charset="0"/>
              </a:rPr>
              <a:t>Plan and manage their own time to achieve a specific objective.</a:t>
            </a:r>
            <a:endParaRPr lang="fr-FR" sz="1200" i="1" dirty="0">
              <a:latin typeface="Arial" panose="020B0604020202020204" pitchFamily="34" charset="0"/>
              <a:ea typeface="Calibri"/>
              <a:cs typeface="Arial" panose="020B0604020202020204" pitchFamily="34" charset="0"/>
            </a:endParaRPr>
          </a:p>
          <a:p>
            <a:pPr marL="171450" indent="-171450">
              <a:spcAft>
                <a:spcPts val="0"/>
              </a:spcAft>
              <a:buFont typeface="Arial" panose="020B0604020202020204" pitchFamily="34" charset="0"/>
              <a:buChar char="•"/>
            </a:pPr>
            <a:r>
              <a:rPr lang="en-GB" sz="1200" i="1">
                <a:latin typeface="Arial" panose="020B0604020202020204" pitchFamily="34" charset="0"/>
                <a:ea typeface="Calibri"/>
                <a:cs typeface="Arial" panose="020B0604020202020204" pitchFamily="34" charset="0"/>
              </a:rPr>
              <a:t>Develop an ability to work as part of a team.</a:t>
            </a:r>
            <a:endParaRPr lang="fr-FR" sz="1200" i="1" dirty="0">
              <a:latin typeface="Arial" panose="020B0604020202020204" pitchFamily="34" charset="0"/>
              <a:ea typeface="Calibri"/>
              <a:cs typeface="Arial" panose="020B0604020202020204" pitchFamily="34" charset="0"/>
            </a:endParaRPr>
          </a:p>
        </p:txBody>
      </p:sp>
      <p:sp>
        <p:nvSpPr>
          <p:cNvPr id="23" name="Rectangle 22"/>
          <p:cNvSpPr/>
          <p:nvPr/>
        </p:nvSpPr>
        <p:spPr>
          <a:xfrm>
            <a:off x="304284" y="5257859"/>
            <a:ext cx="3239798" cy="276999"/>
          </a:xfrm>
          <a:prstGeom prst="rect">
            <a:avLst/>
          </a:prstGeom>
        </p:spPr>
        <p:txBody>
          <a:bodyPr wrap="none">
            <a:spAutoFit/>
          </a:bodyPr>
          <a:lstStyle/>
          <a:p>
            <a:r>
              <a:rPr lang="fr-FR" sz="1200" b="1" i="1" dirty="0">
                <a:solidFill>
                  <a:schemeClr val="bg1"/>
                </a:solidFill>
                <a:latin typeface="Arial" panose="020B0604020202020204" pitchFamily="34" charset="0"/>
                <a:cs typeface="Arial" panose="020B0604020202020204" pitchFamily="34" charset="0"/>
              </a:rPr>
              <a:t>2 ECTS - </a:t>
            </a:r>
            <a:r>
              <a:rPr lang="en-GB" sz="1200" i="1" dirty="0">
                <a:solidFill>
                  <a:schemeClr val="bg1"/>
                </a:solidFill>
                <a:latin typeface="Arial"/>
                <a:ea typeface="Calibri"/>
                <a:cs typeface="Times New Roman"/>
              </a:rPr>
              <a:t>http://tourdumonde-chambery.com/</a:t>
            </a:r>
          </a:p>
        </p:txBody>
      </p:sp>
      <p:pic>
        <p:nvPicPr>
          <p:cNvPr id="3074" name="Picture 2" descr="Résultat d’images pour tour du monde au mane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2893" y="915446"/>
            <a:ext cx="2202149" cy="146657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6" name="Picture 4" descr="Résultat d’images pour tour du monde au man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6411" y="2538445"/>
            <a:ext cx="2179812" cy="1453965"/>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8" name="Picture 6" descr="Résultat d’images pour tour du monde au mane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2153" y="4148840"/>
            <a:ext cx="2179812" cy="1453965"/>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7"/>
          <p:cNvSpPr>
            <a:spLocks noChangeArrowheads="1"/>
          </p:cNvSpPr>
          <p:nvPr/>
        </p:nvSpPr>
        <p:spPr bwMode="auto">
          <a:xfrm>
            <a:off x="0" y="-323165"/>
            <a:ext cx="7569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 name="Rectangle 8"/>
          <p:cNvSpPr>
            <a:spLocks noChangeArrowheads="1"/>
          </p:cNvSpPr>
          <p:nvPr/>
        </p:nvSpPr>
        <p:spPr bwMode="auto">
          <a:xfrm>
            <a:off x="152400" y="-170765"/>
            <a:ext cx="7569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5" name="ZoneTexte 14">
            <a:extLst>
              <a:ext uri="{FF2B5EF4-FFF2-40B4-BE49-F238E27FC236}">
                <a16:creationId xmlns:a16="http://schemas.microsoft.com/office/drawing/2014/main" id="{24FF4412-2070-435C-80B8-37AB00461748}"/>
              </a:ext>
            </a:extLst>
          </p:cNvPr>
          <p:cNvSpPr txBox="1"/>
          <p:nvPr/>
        </p:nvSpPr>
        <p:spPr>
          <a:xfrm>
            <a:off x="3544082" y="1486369"/>
            <a:ext cx="4626528" cy="276999"/>
          </a:xfrm>
          <a:prstGeom prst="rect">
            <a:avLst/>
          </a:prstGeom>
          <a:noFill/>
        </p:spPr>
        <p:txBody>
          <a:bodyPr wrap="square">
            <a:spAutoFit/>
          </a:bodyPr>
          <a:lstStyle/>
          <a:p>
            <a:r>
              <a:rPr lang="fr-FR" sz="1200" b="1" i="1" u="sng" dirty="0" err="1">
                <a:latin typeface="Arial" panose="020B0604020202020204" pitchFamily="34" charset="0"/>
                <a:cs typeface="Arial" panose="020B0604020202020204" pitchFamily="34" charset="0"/>
              </a:rPr>
              <a:t>Incoming</a:t>
            </a:r>
            <a:r>
              <a:rPr lang="fr-FR" sz="1200" b="1" i="1" u="sng" dirty="0">
                <a:latin typeface="Arial" panose="020B0604020202020204" pitchFamily="34" charset="0"/>
                <a:cs typeface="Arial" panose="020B0604020202020204" pitchFamily="34" charset="0"/>
              </a:rPr>
              <a:t> </a:t>
            </a:r>
            <a:r>
              <a:rPr lang="fr-FR" sz="1200" b="1" i="1" u="sng" dirty="0" err="1">
                <a:latin typeface="Arial" panose="020B0604020202020204" pitchFamily="34" charset="0"/>
                <a:cs typeface="Arial" panose="020B0604020202020204" pitchFamily="34" charset="0"/>
              </a:rPr>
              <a:t>students</a:t>
            </a:r>
            <a:r>
              <a:rPr lang="fr-FR" sz="1200" b="1" i="1" u="sng" dirty="0">
                <a:latin typeface="Arial" panose="020B0604020202020204" pitchFamily="34" charset="0"/>
                <a:cs typeface="Arial" panose="020B0604020202020204" pitchFamily="34" charset="0"/>
              </a:rPr>
              <a:t> </a:t>
            </a:r>
            <a:r>
              <a:rPr lang="fr-FR" sz="1200" b="1" i="1" u="sng" dirty="0" err="1">
                <a:latin typeface="Arial" panose="020B0604020202020204" pitchFamily="34" charset="0"/>
                <a:cs typeface="Arial" panose="020B0604020202020204" pitchFamily="34" charset="0"/>
              </a:rPr>
              <a:t>only</a:t>
            </a:r>
            <a:endParaRPr lang="en-GB" sz="1100" b="1" i="1" u="sng" dirty="0">
              <a:latin typeface="Arial" panose="020B0604020202020204" pitchFamily="34" charset="0"/>
              <a:cs typeface="Arial" panose="020B0604020202020204" pitchFamily="34" charset="0"/>
            </a:endParaRPr>
          </a:p>
        </p:txBody>
      </p:sp>
      <p:sp>
        <p:nvSpPr>
          <p:cNvPr id="22" name="ZoneTexte 21">
            <a:extLst>
              <a:ext uri="{FF2B5EF4-FFF2-40B4-BE49-F238E27FC236}">
                <a16:creationId xmlns:a16="http://schemas.microsoft.com/office/drawing/2014/main" id="{28D07E47-56E2-49A1-8002-94E8A88082C7}"/>
              </a:ext>
            </a:extLst>
          </p:cNvPr>
          <p:cNvSpPr txBox="1"/>
          <p:nvPr/>
        </p:nvSpPr>
        <p:spPr>
          <a:xfrm>
            <a:off x="4169219" y="5737504"/>
            <a:ext cx="4584582" cy="276999"/>
          </a:xfrm>
          <a:prstGeom prst="rect">
            <a:avLst/>
          </a:prstGeom>
          <a:noFill/>
        </p:spPr>
        <p:txBody>
          <a:bodyPr wrap="square">
            <a:spAutoFit/>
          </a:bodyPr>
          <a:lstStyle/>
          <a:p>
            <a:r>
              <a:rPr lang="fr-FR" sz="12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73841671"/>
      </p:ext>
    </p:extLst>
  </p:cSld>
  <p:clrMapOvr>
    <a:masterClrMapping/>
  </p:clrMapOvr>
</p:sld>
</file>

<file path=ppt/theme/theme1.xml><?xml version="1.0" encoding="utf-8"?>
<a:theme xmlns:a="http://schemas.openxmlformats.org/drawingml/2006/main" name="Trame_ppt_IAE_evene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Trame_ppt_IAE_evenement</Template>
  <TotalTime>5094</TotalTime>
  <Words>1587</Words>
  <Application>Microsoft Office PowerPoint</Application>
  <PresentationFormat>Affichage à l'écran (4:3)</PresentationFormat>
  <Paragraphs>205</Paragraphs>
  <Slides>12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Arial</vt:lpstr>
      <vt:lpstr>Arimo</vt:lpstr>
      <vt:lpstr>Calibri</vt:lpstr>
      <vt:lpstr>Gotham Book</vt:lpstr>
      <vt:lpstr>Times New Roman</vt:lpstr>
      <vt:lpstr>Trame_ppt_IAE_evenement</vt:lpstr>
      <vt:lpstr> </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t:lpstr>
      <vt:lpstr> </vt:lpstr>
    </vt:vector>
  </TitlesOfParts>
  <Company>Université de Savoie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Marie-Line Fournier</dc:creator>
  <cp:lastModifiedBy>Florence Besson-Reynaud</cp:lastModifiedBy>
  <cp:revision>346</cp:revision>
  <cp:lastPrinted>2016-10-04T23:16:27Z</cp:lastPrinted>
  <dcterms:created xsi:type="dcterms:W3CDTF">2016-10-03T11:32:55Z</dcterms:created>
  <dcterms:modified xsi:type="dcterms:W3CDTF">2021-02-22T21:16:41Z</dcterms:modified>
</cp:coreProperties>
</file>