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4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276" r:id="rId4"/>
    <p:sldId id="318" r:id="rId5"/>
    <p:sldId id="277" r:id="rId6"/>
    <p:sldId id="317" r:id="rId7"/>
    <p:sldId id="315" r:id="rId8"/>
    <p:sldId id="309" r:id="rId9"/>
    <p:sldId id="319" r:id="rId10"/>
    <p:sldId id="295" r:id="rId11"/>
    <p:sldId id="314" r:id="rId12"/>
    <p:sldId id="320" r:id="rId13"/>
    <p:sldId id="290" r:id="rId14"/>
    <p:sldId id="280" r:id="rId15"/>
    <p:sldId id="289" r:id="rId16"/>
    <p:sldId id="278" r:id="rId17"/>
    <p:sldId id="284" r:id="rId18"/>
    <p:sldId id="283" r:id="rId19"/>
    <p:sldId id="293" r:id="rId20"/>
    <p:sldId id="321" r:id="rId21"/>
    <p:sldId id="311" r:id="rId22"/>
  </p:sldIdLst>
  <p:sldSz cx="9144000" cy="6858000" type="screen4x3"/>
  <p:notesSz cx="7099300" cy="102346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598"/>
    <a:srgbClr val="EF3340"/>
    <a:srgbClr val="1809DD"/>
    <a:srgbClr val="808080"/>
    <a:srgbClr val="828484"/>
    <a:srgbClr val="10069F"/>
    <a:srgbClr val="182F7D"/>
    <a:srgbClr val="1A3692"/>
    <a:srgbClr val="172C72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 snapToGrid="0" snapToObjects="1">
      <p:cViewPr varScale="1">
        <p:scale>
          <a:sx n="96" d="100"/>
          <a:sy n="96" d="100"/>
        </p:scale>
        <p:origin x="9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framaforms.org/candidature-pour-une-mobilite-detudes-a-letranger-depart-au-2nd-semestre-2020-2021-1598360866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framaforms.org/candidature-pour-une-mobilite-detudes-a-letranger-depart-au-2nd-semestre-2020-2021-159836086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64046-CA3B-4C80-ABBD-B7A0B6EACC3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6334BBF-CB15-4696-B3B4-08E479CD5415}">
      <dgm:prSet phldrT="[Texte]" custT="1"/>
      <dgm:spPr/>
      <dgm:t>
        <a:bodyPr/>
        <a:lstStyle/>
        <a:p>
          <a:r>
            <a:rPr lang="fr-FR" sz="1050" dirty="0"/>
            <a:t>24/11</a:t>
          </a:r>
        </a:p>
        <a:p>
          <a:r>
            <a:rPr lang="fr-FR" sz="1050" dirty="0"/>
            <a:t>Réunion d’information</a:t>
          </a:r>
        </a:p>
      </dgm:t>
    </dgm:pt>
    <dgm:pt modelId="{D8B796E4-D413-48B8-BD41-6685EB366318}" type="parTrans" cxnId="{D3193A94-0D2F-44C1-A4FB-EC9DDF3B33E7}">
      <dgm:prSet/>
      <dgm:spPr/>
      <dgm:t>
        <a:bodyPr/>
        <a:lstStyle/>
        <a:p>
          <a:endParaRPr lang="fr-FR"/>
        </a:p>
      </dgm:t>
    </dgm:pt>
    <dgm:pt modelId="{532A55C8-A2B6-49D8-BDCC-3186AFE0BC9C}" type="sibTrans" cxnId="{D3193A94-0D2F-44C1-A4FB-EC9DDF3B33E7}">
      <dgm:prSet/>
      <dgm:spPr/>
      <dgm:t>
        <a:bodyPr/>
        <a:lstStyle/>
        <a:p>
          <a:endParaRPr lang="fr-FR"/>
        </a:p>
      </dgm:t>
    </dgm:pt>
    <dgm:pt modelId="{2308F080-5AD0-48B9-8132-8830D721B262}">
      <dgm:prSet phldrT="[Texte]" custT="1"/>
      <dgm:spPr/>
      <dgm:t>
        <a:bodyPr/>
        <a:lstStyle/>
        <a:p>
          <a:endParaRPr lang="fr-FR" sz="1050" b="1" dirty="0">
            <a:solidFill>
              <a:srgbClr val="FF0000"/>
            </a:solidFill>
          </a:endParaRPr>
        </a:p>
        <a:p>
          <a:r>
            <a:rPr lang="fr-FR" sz="1050" b="1" dirty="0">
              <a:solidFill>
                <a:srgbClr val="FF0000"/>
              </a:solidFill>
            </a:rPr>
            <a:t>15/01 </a:t>
          </a:r>
        </a:p>
        <a:p>
          <a:r>
            <a:rPr lang="fr-FR" sz="1050" b="1" dirty="0">
              <a:solidFill>
                <a:srgbClr val="FF0000"/>
              </a:solidFill>
            </a:rPr>
            <a:t>12h</a:t>
          </a:r>
        </a:p>
        <a:p>
          <a:r>
            <a:rPr lang="fr-FR" sz="1050" dirty="0"/>
            <a:t>dépôt de la </a:t>
          </a:r>
          <a:r>
            <a:rPr lang="fr-FR" sz="1050" dirty="0">
              <a:hlinkClick xmlns:r="http://schemas.openxmlformats.org/officeDocument/2006/relationships" r:id="rId1"/>
            </a:rPr>
            <a:t>candidature en ligne</a:t>
          </a:r>
          <a:endParaRPr lang="fr-FR" sz="1050" dirty="0"/>
        </a:p>
      </dgm:t>
    </dgm:pt>
    <dgm:pt modelId="{1B7B684B-D33E-447A-B527-15B7EA9D5188}" type="parTrans" cxnId="{A9B3D6B4-78A3-4C95-85C3-8103A9882552}">
      <dgm:prSet/>
      <dgm:spPr/>
      <dgm:t>
        <a:bodyPr/>
        <a:lstStyle/>
        <a:p>
          <a:endParaRPr lang="fr-FR"/>
        </a:p>
      </dgm:t>
    </dgm:pt>
    <dgm:pt modelId="{4ACA740C-EE70-47EB-9C16-3EF9C6E38C16}" type="sibTrans" cxnId="{A9B3D6B4-78A3-4C95-85C3-8103A9882552}">
      <dgm:prSet/>
      <dgm:spPr/>
      <dgm:t>
        <a:bodyPr/>
        <a:lstStyle/>
        <a:p>
          <a:endParaRPr lang="fr-FR"/>
        </a:p>
      </dgm:t>
    </dgm:pt>
    <dgm:pt modelId="{3DF69498-A79B-491E-9D16-908A2FC2B613}">
      <dgm:prSet phldrT="[Texte]" custT="1"/>
      <dgm:spPr/>
      <dgm:t>
        <a:bodyPr/>
        <a:lstStyle/>
        <a:p>
          <a:r>
            <a:rPr lang="fr-FR" sz="1050" dirty="0"/>
            <a:t>A partir du 25/01: Jurys</a:t>
          </a:r>
        </a:p>
      </dgm:t>
    </dgm:pt>
    <dgm:pt modelId="{9F30971F-9D31-4096-8D05-8060AE6B32B4}" type="parTrans" cxnId="{4FED5F2B-85EF-4F50-B8C8-4DFAFE31B0C1}">
      <dgm:prSet/>
      <dgm:spPr/>
      <dgm:t>
        <a:bodyPr/>
        <a:lstStyle/>
        <a:p>
          <a:endParaRPr lang="fr-FR"/>
        </a:p>
      </dgm:t>
    </dgm:pt>
    <dgm:pt modelId="{2B7A32FE-BEDD-4675-A747-00D690D950D2}" type="sibTrans" cxnId="{4FED5F2B-85EF-4F50-B8C8-4DFAFE31B0C1}">
      <dgm:prSet/>
      <dgm:spPr/>
      <dgm:t>
        <a:bodyPr/>
        <a:lstStyle/>
        <a:p>
          <a:endParaRPr lang="fr-FR"/>
        </a:p>
      </dgm:t>
    </dgm:pt>
    <dgm:pt modelId="{2BD66555-5A56-4517-935A-2F9DB779E1E0}">
      <dgm:prSet custT="1"/>
      <dgm:spPr/>
      <dgm:t>
        <a:bodyPr/>
        <a:lstStyle/>
        <a:p>
          <a:endParaRPr lang="fr-FR" sz="1050" dirty="0"/>
        </a:p>
        <a:p>
          <a:r>
            <a:rPr lang="fr-FR" sz="1050" dirty="0">
              <a:solidFill>
                <a:srgbClr val="FF0000"/>
              </a:solidFill>
            </a:rPr>
            <a:t>Courant février 2021: </a:t>
          </a:r>
          <a:r>
            <a:rPr lang="fr-FR" sz="1050" dirty="0"/>
            <a:t>Inscription sur </a:t>
          </a:r>
          <a:r>
            <a:rPr lang="fr-FR" sz="1050" dirty="0" err="1"/>
            <a:t>Moveon</a:t>
          </a:r>
          <a:r>
            <a:rPr lang="fr-FR" sz="1050" dirty="0"/>
            <a:t> APRES avoir été sélectionné</a:t>
          </a:r>
        </a:p>
      </dgm:t>
    </dgm:pt>
    <dgm:pt modelId="{37B8C135-4C3E-417A-97AE-58398CB5AC93}" type="parTrans" cxnId="{B480AEA6-856C-4E57-B789-C1BEC334873B}">
      <dgm:prSet/>
      <dgm:spPr/>
      <dgm:t>
        <a:bodyPr/>
        <a:lstStyle/>
        <a:p>
          <a:endParaRPr lang="fr-FR"/>
        </a:p>
      </dgm:t>
    </dgm:pt>
    <dgm:pt modelId="{2EAFFE87-0248-45AE-8783-8386C025882D}" type="sibTrans" cxnId="{B480AEA6-856C-4E57-B789-C1BEC334873B}">
      <dgm:prSet/>
      <dgm:spPr/>
      <dgm:t>
        <a:bodyPr/>
        <a:lstStyle/>
        <a:p>
          <a:endParaRPr lang="fr-FR"/>
        </a:p>
      </dgm:t>
    </dgm:pt>
    <dgm:pt modelId="{B38FEBEB-7898-4772-93C4-844C28C963A4}">
      <dgm:prSet custT="1"/>
      <dgm:spPr/>
      <dgm:t>
        <a:bodyPr/>
        <a:lstStyle/>
        <a:p>
          <a:r>
            <a:rPr lang="fr-FR" sz="1100" dirty="0">
              <a:solidFill>
                <a:srgbClr val="FF0000"/>
              </a:solidFill>
            </a:rPr>
            <a:t>05/02</a:t>
          </a:r>
          <a:r>
            <a:rPr lang="fr-FR" sz="1100" dirty="0"/>
            <a:t> : délais de retour du coupon réponse par l’étudiant</a:t>
          </a:r>
        </a:p>
        <a:p>
          <a:endParaRPr lang="fr-FR" sz="1100" dirty="0"/>
        </a:p>
      </dgm:t>
    </dgm:pt>
    <dgm:pt modelId="{2B04CD1F-D7AC-4148-80F6-EEF38D416713}" type="parTrans" cxnId="{C86DFD93-12C2-4F1F-BD73-8989D0F554F1}">
      <dgm:prSet/>
      <dgm:spPr/>
      <dgm:t>
        <a:bodyPr/>
        <a:lstStyle/>
        <a:p>
          <a:endParaRPr lang="fr-FR"/>
        </a:p>
      </dgm:t>
    </dgm:pt>
    <dgm:pt modelId="{B3566615-F309-473A-AB91-ABF263170AA6}" type="sibTrans" cxnId="{C86DFD93-12C2-4F1F-BD73-8989D0F554F1}">
      <dgm:prSet/>
      <dgm:spPr/>
      <dgm:t>
        <a:bodyPr/>
        <a:lstStyle/>
        <a:p>
          <a:endParaRPr lang="fr-FR"/>
        </a:p>
      </dgm:t>
    </dgm:pt>
    <dgm:pt modelId="{70536179-2FC7-4292-AAC3-67E4E3762173}">
      <dgm:prSet custT="1"/>
      <dgm:spPr/>
      <dgm:t>
        <a:bodyPr/>
        <a:lstStyle/>
        <a:p>
          <a:endParaRPr lang="fr-FR" sz="1100" dirty="0">
            <a:solidFill>
              <a:srgbClr val="FF0000"/>
            </a:solidFill>
          </a:endParaRPr>
        </a:p>
        <a:p>
          <a:r>
            <a:rPr lang="fr-FR" sz="1100" dirty="0">
              <a:solidFill>
                <a:srgbClr val="FF0000"/>
              </a:solidFill>
            </a:rPr>
            <a:t>01/02</a:t>
          </a:r>
          <a:r>
            <a:rPr lang="fr-FR" sz="1100" dirty="0"/>
            <a:t> : annonce des résultats</a:t>
          </a:r>
        </a:p>
      </dgm:t>
    </dgm:pt>
    <dgm:pt modelId="{33B4474C-F968-419B-9893-5E1F2D4C0089}" type="parTrans" cxnId="{1BF3997E-7E58-4184-B1AE-ABD331946237}">
      <dgm:prSet/>
      <dgm:spPr/>
      <dgm:t>
        <a:bodyPr/>
        <a:lstStyle/>
        <a:p>
          <a:endParaRPr lang="fr-FR"/>
        </a:p>
      </dgm:t>
    </dgm:pt>
    <dgm:pt modelId="{FE619C44-8A2B-4434-A097-04B61B741992}" type="sibTrans" cxnId="{1BF3997E-7E58-4184-B1AE-ABD331946237}">
      <dgm:prSet/>
      <dgm:spPr/>
      <dgm:t>
        <a:bodyPr/>
        <a:lstStyle/>
        <a:p>
          <a:endParaRPr lang="fr-FR"/>
        </a:p>
      </dgm:t>
    </dgm:pt>
    <dgm:pt modelId="{83CA7927-789D-495E-9A1A-290F5B54422C}">
      <dgm:prSet custT="1"/>
      <dgm:spPr/>
      <dgm:t>
        <a:bodyPr/>
        <a:lstStyle/>
        <a:p>
          <a:r>
            <a:rPr lang="fr-FR" sz="1050" dirty="0">
              <a:solidFill>
                <a:srgbClr val="FF0000"/>
              </a:solidFill>
            </a:rPr>
            <a:t>Courant février/mars/avril </a:t>
          </a:r>
          <a:r>
            <a:rPr lang="fr-FR" sz="1050" dirty="0"/>
            <a:t>NOMINATION auprès de l’université d’accueil (selon indications du partenaire)</a:t>
          </a:r>
        </a:p>
      </dgm:t>
    </dgm:pt>
    <dgm:pt modelId="{08F6AA20-5EE1-42FA-8CE8-2CEB5A350D05}" type="parTrans" cxnId="{3B83D731-DAAD-4D03-9C19-AE0DFB266CDE}">
      <dgm:prSet/>
      <dgm:spPr/>
      <dgm:t>
        <a:bodyPr/>
        <a:lstStyle/>
        <a:p>
          <a:endParaRPr lang="fr-FR"/>
        </a:p>
      </dgm:t>
    </dgm:pt>
    <dgm:pt modelId="{FF5524DB-7C0D-46A0-BE2F-15F7E764F4E0}" type="sibTrans" cxnId="{3B83D731-DAAD-4D03-9C19-AE0DFB266CDE}">
      <dgm:prSet/>
      <dgm:spPr/>
      <dgm:t>
        <a:bodyPr/>
        <a:lstStyle/>
        <a:p>
          <a:endParaRPr lang="fr-FR"/>
        </a:p>
      </dgm:t>
    </dgm:pt>
    <dgm:pt modelId="{4D54F919-A581-427B-A4EE-EF5351E66BA6}">
      <dgm:prSet custT="1"/>
      <dgm:spPr/>
      <dgm:t>
        <a:bodyPr/>
        <a:lstStyle/>
        <a:p>
          <a:r>
            <a:rPr lang="fr-FR" sz="1050" dirty="0"/>
            <a:t>Contrat d’études à établir (selon indications )</a:t>
          </a:r>
        </a:p>
        <a:p>
          <a:endParaRPr lang="fr-FR" sz="1050" dirty="0"/>
        </a:p>
      </dgm:t>
    </dgm:pt>
    <dgm:pt modelId="{DF96ED7C-1EBE-4E62-94AD-44CE4EB122D8}" type="parTrans" cxnId="{29E33047-12DF-4423-8565-D6942E44A1CC}">
      <dgm:prSet/>
      <dgm:spPr/>
      <dgm:t>
        <a:bodyPr/>
        <a:lstStyle/>
        <a:p>
          <a:endParaRPr lang="fr-FR"/>
        </a:p>
      </dgm:t>
    </dgm:pt>
    <dgm:pt modelId="{9B7B6864-ED96-4D1E-ACF2-945579DBC7CF}" type="sibTrans" cxnId="{29E33047-12DF-4423-8565-D6942E44A1CC}">
      <dgm:prSet/>
      <dgm:spPr/>
      <dgm:t>
        <a:bodyPr/>
        <a:lstStyle/>
        <a:p>
          <a:endParaRPr lang="fr-FR"/>
        </a:p>
      </dgm:t>
    </dgm:pt>
    <dgm:pt modelId="{16A72822-8082-4869-96E3-29814BC18A7D}">
      <dgm:prSet custT="1"/>
      <dgm:spPr/>
      <dgm:t>
        <a:bodyPr/>
        <a:lstStyle/>
        <a:p>
          <a:r>
            <a:rPr lang="fr-FR" sz="1050" dirty="0">
              <a:solidFill>
                <a:srgbClr val="FF0000"/>
              </a:solidFill>
            </a:rPr>
            <a:t>Courant février/mars/avril </a:t>
          </a:r>
          <a:r>
            <a:rPr lang="fr-FR" sz="1050" dirty="0"/>
            <a:t>INSCRIPTION auprès de l’université d’accueil (selon indications du partenaire)</a:t>
          </a:r>
        </a:p>
      </dgm:t>
    </dgm:pt>
    <dgm:pt modelId="{2E47AE55-8A5D-404D-8AB1-2B11D2290175}" type="parTrans" cxnId="{B5DB2DDE-974E-4CB4-98C6-76A58E02A6AD}">
      <dgm:prSet/>
      <dgm:spPr/>
      <dgm:t>
        <a:bodyPr/>
        <a:lstStyle/>
        <a:p>
          <a:endParaRPr lang="fr-FR"/>
        </a:p>
      </dgm:t>
    </dgm:pt>
    <dgm:pt modelId="{BF8AD2B6-5155-44B2-9222-3D4954D7B772}" type="sibTrans" cxnId="{B5DB2DDE-974E-4CB4-98C6-76A58E02A6AD}">
      <dgm:prSet/>
      <dgm:spPr/>
      <dgm:t>
        <a:bodyPr/>
        <a:lstStyle/>
        <a:p>
          <a:endParaRPr lang="fr-FR"/>
        </a:p>
      </dgm:t>
    </dgm:pt>
    <dgm:pt modelId="{A24883DE-B970-4526-9A19-2A25D2E23511}" type="pres">
      <dgm:prSet presAssocID="{4F564046-CA3B-4C80-ABBD-B7A0B6EACC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A79199-D93B-4CBB-8ED5-DA077CF33390}" type="pres">
      <dgm:prSet presAssocID="{4F564046-CA3B-4C80-ABBD-B7A0B6EACC36}" presName="arrow" presStyleLbl="bgShp" presStyleIdx="0" presStyleCnt="1" custScaleX="97263" custScaleY="120561"/>
      <dgm:spPr/>
    </dgm:pt>
    <dgm:pt modelId="{EB5C2FDF-17DD-40FF-808C-8928423491ED}" type="pres">
      <dgm:prSet presAssocID="{4F564046-CA3B-4C80-ABBD-B7A0B6EACC36}" presName="points" presStyleCnt="0"/>
      <dgm:spPr/>
    </dgm:pt>
    <dgm:pt modelId="{59E51408-15DA-44D9-A3A9-5FE17D488495}" type="pres">
      <dgm:prSet presAssocID="{26334BBF-CB15-4696-B3B4-08E479CD5415}" presName="compositeA" presStyleCnt="0"/>
      <dgm:spPr/>
    </dgm:pt>
    <dgm:pt modelId="{C8E393A3-299B-4970-BDD6-37C8F5687951}" type="pres">
      <dgm:prSet presAssocID="{26334BBF-CB15-4696-B3B4-08E479CD5415}" presName="textA" presStyleLbl="revTx" presStyleIdx="0" presStyleCnt="9" custScaleX="1520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9EDAD-023A-469F-A470-70A0834B27C1}" type="pres">
      <dgm:prSet presAssocID="{26334BBF-CB15-4696-B3B4-08E479CD5415}" presName="circleA" presStyleLbl="node1" presStyleIdx="0" presStyleCnt="9"/>
      <dgm:spPr/>
    </dgm:pt>
    <dgm:pt modelId="{4F90D846-77BB-4294-A522-9937A6548455}" type="pres">
      <dgm:prSet presAssocID="{26334BBF-CB15-4696-B3B4-08E479CD5415}" presName="spaceA" presStyleCnt="0"/>
      <dgm:spPr/>
    </dgm:pt>
    <dgm:pt modelId="{054175A8-F31E-4193-866B-8D3C803A93EE}" type="pres">
      <dgm:prSet presAssocID="{532A55C8-A2B6-49D8-BDCC-3186AFE0BC9C}" presName="space" presStyleCnt="0"/>
      <dgm:spPr/>
    </dgm:pt>
    <dgm:pt modelId="{00FF89F4-1045-49D3-9FC7-5A55DE69CBAC}" type="pres">
      <dgm:prSet presAssocID="{2308F080-5AD0-48B9-8132-8830D721B262}" presName="compositeB" presStyleCnt="0"/>
      <dgm:spPr/>
    </dgm:pt>
    <dgm:pt modelId="{226F11DA-1D56-419D-ADC1-FC947F9ED6D5}" type="pres">
      <dgm:prSet presAssocID="{2308F080-5AD0-48B9-8132-8830D721B262}" presName="textB" presStyleLbl="revTx" presStyleIdx="1" presStyleCnt="9" custScaleY="1016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D4B4A1-DD91-4BD8-AB89-BE2ACF9A9489}" type="pres">
      <dgm:prSet presAssocID="{2308F080-5AD0-48B9-8132-8830D721B262}" presName="circleB" presStyleLbl="node1" presStyleIdx="1" presStyleCnt="9"/>
      <dgm:spPr/>
    </dgm:pt>
    <dgm:pt modelId="{6B168F61-0BA4-4C82-847F-9A71B09BF39B}" type="pres">
      <dgm:prSet presAssocID="{2308F080-5AD0-48B9-8132-8830D721B262}" presName="spaceB" presStyleCnt="0"/>
      <dgm:spPr/>
    </dgm:pt>
    <dgm:pt modelId="{EDC0DC85-6B38-4D03-A412-1B6294ECEC1D}" type="pres">
      <dgm:prSet presAssocID="{4ACA740C-EE70-47EB-9C16-3EF9C6E38C16}" presName="space" presStyleCnt="0"/>
      <dgm:spPr/>
    </dgm:pt>
    <dgm:pt modelId="{853FCC3D-8B13-4332-BAD9-6FAAD7C5044A}" type="pres">
      <dgm:prSet presAssocID="{3DF69498-A79B-491E-9D16-908A2FC2B613}" presName="compositeA" presStyleCnt="0"/>
      <dgm:spPr/>
    </dgm:pt>
    <dgm:pt modelId="{73AD7230-D0D6-4AB4-B902-C01C6E4026F9}" type="pres">
      <dgm:prSet presAssocID="{3DF69498-A79B-491E-9D16-908A2FC2B613}" presName="textA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7FC871-7400-4036-B0E8-C686415BBFC0}" type="pres">
      <dgm:prSet presAssocID="{3DF69498-A79B-491E-9D16-908A2FC2B613}" presName="circleA" presStyleLbl="node1" presStyleIdx="2" presStyleCnt="9"/>
      <dgm:spPr/>
    </dgm:pt>
    <dgm:pt modelId="{2E4C988C-7C9D-46F2-A43D-830C8F01B4E1}" type="pres">
      <dgm:prSet presAssocID="{3DF69498-A79B-491E-9D16-908A2FC2B613}" presName="spaceA" presStyleCnt="0"/>
      <dgm:spPr/>
    </dgm:pt>
    <dgm:pt modelId="{C3D573CB-7197-4CFB-AB87-449093EFFD6B}" type="pres">
      <dgm:prSet presAssocID="{2B7A32FE-BEDD-4675-A747-00D690D950D2}" presName="space" presStyleCnt="0"/>
      <dgm:spPr/>
    </dgm:pt>
    <dgm:pt modelId="{E5866A6C-75FA-4D27-AB67-CF90499EA90C}" type="pres">
      <dgm:prSet presAssocID="{70536179-2FC7-4292-AAC3-67E4E3762173}" presName="compositeB" presStyleCnt="0"/>
      <dgm:spPr/>
    </dgm:pt>
    <dgm:pt modelId="{F92CCABC-BC73-4476-BE53-6D2F8FDE0501}" type="pres">
      <dgm:prSet presAssocID="{70536179-2FC7-4292-AAC3-67E4E3762173}" presName="textB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F1C4EB-40B1-4935-8695-820DB16C6A74}" type="pres">
      <dgm:prSet presAssocID="{70536179-2FC7-4292-AAC3-67E4E3762173}" presName="circleB" presStyleLbl="node1" presStyleIdx="3" presStyleCnt="9"/>
      <dgm:spPr/>
    </dgm:pt>
    <dgm:pt modelId="{39FFCB49-1060-4007-AC4A-97944343887B}" type="pres">
      <dgm:prSet presAssocID="{70536179-2FC7-4292-AAC3-67E4E3762173}" presName="spaceB" presStyleCnt="0"/>
      <dgm:spPr/>
    </dgm:pt>
    <dgm:pt modelId="{D00D3E77-C6A7-4162-AC00-AFBCFCBDD329}" type="pres">
      <dgm:prSet presAssocID="{FE619C44-8A2B-4434-A097-04B61B741992}" presName="space" presStyleCnt="0"/>
      <dgm:spPr/>
    </dgm:pt>
    <dgm:pt modelId="{338398D3-B6FB-4DF2-B380-85FF9AB1055F}" type="pres">
      <dgm:prSet presAssocID="{B38FEBEB-7898-4772-93C4-844C28C963A4}" presName="compositeA" presStyleCnt="0"/>
      <dgm:spPr/>
    </dgm:pt>
    <dgm:pt modelId="{2E3909C4-2CC7-49AD-9939-207639981A33}" type="pres">
      <dgm:prSet presAssocID="{B38FEBEB-7898-4772-93C4-844C28C963A4}" presName="textA" presStyleLbl="revTx" presStyleIdx="4" presStyleCnt="9" custScaleX="1179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B3FBF4-A8EB-4B24-954A-83F86516F589}" type="pres">
      <dgm:prSet presAssocID="{B38FEBEB-7898-4772-93C4-844C28C963A4}" presName="circleA" presStyleLbl="node1" presStyleIdx="4" presStyleCnt="9"/>
      <dgm:spPr/>
    </dgm:pt>
    <dgm:pt modelId="{115DA0C0-DB15-4E0D-9952-48387DFFCB89}" type="pres">
      <dgm:prSet presAssocID="{B38FEBEB-7898-4772-93C4-844C28C963A4}" presName="spaceA" presStyleCnt="0"/>
      <dgm:spPr/>
    </dgm:pt>
    <dgm:pt modelId="{B76B16BE-B618-4E79-8B6E-A7378A945431}" type="pres">
      <dgm:prSet presAssocID="{B3566615-F309-473A-AB91-ABF263170AA6}" presName="space" presStyleCnt="0"/>
      <dgm:spPr/>
    </dgm:pt>
    <dgm:pt modelId="{636EDEA7-9F53-475F-A0EA-2062DA028D85}" type="pres">
      <dgm:prSet presAssocID="{2BD66555-5A56-4517-935A-2F9DB779E1E0}" presName="compositeB" presStyleCnt="0"/>
      <dgm:spPr/>
    </dgm:pt>
    <dgm:pt modelId="{53B0E56A-9462-4F65-86A2-2ED2DF9716BD}" type="pres">
      <dgm:prSet presAssocID="{2BD66555-5A56-4517-935A-2F9DB779E1E0}" presName="textB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1C26B-6AAB-4E5F-986A-928769F47475}" type="pres">
      <dgm:prSet presAssocID="{2BD66555-5A56-4517-935A-2F9DB779E1E0}" presName="circleB" presStyleLbl="node1" presStyleIdx="5" presStyleCnt="9"/>
      <dgm:spPr/>
    </dgm:pt>
    <dgm:pt modelId="{03726F2E-BFC9-4C62-A7AE-5E5F2E25E5BB}" type="pres">
      <dgm:prSet presAssocID="{2BD66555-5A56-4517-935A-2F9DB779E1E0}" presName="spaceB" presStyleCnt="0"/>
      <dgm:spPr/>
    </dgm:pt>
    <dgm:pt modelId="{C04D0DD0-A848-4CBD-B9F5-47C2B8249374}" type="pres">
      <dgm:prSet presAssocID="{2EAFFE87-0248-45AE-8783-8386C025882D}" presName="space" presStyleCnt="0"/>
      <dgm:spPr/>
    </dgm:pt>
    <dgm:pt modelId="{B3B6EFF3-6A02-4434-87BE-84BF736E2E21}" type="pres">
      <dgm:prSet presAssocID="{83CA7927-789D-495E-9A1A-290F5B54422C}" presName="compositeA" presStyleCnt="0"/>
      <dgm:spPr/>
    </dgm:pt>
    <dgm:pt modelId="{9F944144-0391-49A4-A4CE-4A7D329C9330}" type="pres">
      <dgm:prSet presAssocID="{83CA7927-789D-495E-9A1A-290F5B54422C}" presName="textA" presStyleLbl="revTx" presStyleIdx="6" presStyleCnt="9" custScaleX="1424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75178D-7689-4D07-A23E-E95A8EE252B1}" type="pres">
      <dgm:prSet presAssocID="{83CA7927-789D-495E-9A1A-290F5B54422C}" presName="circleA" presStyleLbl="node1" presStyleIdx="6" presStyleCnt="9"/>
      <dgm:spPr/>
    </dgm:pt>
    <dgm:pt modelId="{82210387-204D-4B31-812F-CE1285228351}" type="pres">
      <dgm:prSet presAssocID="{83CA7927-789D-495E-9A1A-290F5B54422C}" presName="spaceA" presStyleCnt="0"/>
      <dgm:spPr/>
    </dgm:pt>
    <dgm:pt modelId="{D1AB1AC5-7FF5-45FC-A491-97016AE17342}" type="pres">
      <dgm:prSet presAssocID="{FF5524DB-7C0D-46A0-BE2F-15F7E764F4E0}" presName="space" presStyleCnt="0"/>
      <dgm:spPr/>
    </dgm:pt>
    <dgm:pt modelId="{90814E97-781D-4536-B147-E923477BFA72}" type="pres">
      <dgm:prSet presAssocID="{16A72822-8082-4869-96E3-29814BC18A7D}" presName="compositeB" presStyleCnt="0"/>
      <dgm:spPr/>
    </dgm:pt>
    <dgm:pt modelId="{8A75F3CF-EFA2-4E63-AD74-9CF083D9907F}" type="pres">
      <dgm:prSet presAssocID="{16A72822-8082-4869-96E3-29814BC18A7D}" presName="textB" presStyleLbl="revTx" presStyleIdx="7" presStyleCnt="9" custScaleX="1858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01B58A-F104-49C5-94ED-BD51E74E0A05}" type="pres">
      <dgm:prSet presAssocID="{16A72822-8082-4869-96E3-29814BC18A7D}" presName="circleB" presStyleLbl="node1" presStyleIdx="7" presStyleCnt="9"/>
      <dgm:spPr/>
    </dgm:pt>
    <dgm:pt modelId="{D6031E48-FA26-49DA-8C99-F5FD4E3EC7E5}" type="pres">
      <dgm:prSet presAssocID="{16A72822-8082-4869-96E3-29814BC18A7D}" presName="spaceB" presStyleCnt="0"/>
      <dgm:spPr/>
    </dgm:pt>
    <dgm:pt modelId="{BF5A569B-A916-4FB3-857D-BB5CD49F876E}" type="pres">
      <dgm:prSet presAssocID="{BF8AD2B6-5155-44B2-9222-3D4954D7B772}" presName="space" presStyleCnt="0"/>
      <dgm:spPr/>
    </dgm:pt>
    <dgm:pt modelId="{61FAE5B5-9CDE-40C9-9893-BCC71FBFDA3C}" type="pres">
      <dgm:prSet presAssocID="{4D54F919-A581-427B-A4EE-EF5351E66BA6}" presName="compositeA" presStyleCnt="0"/>
      <dgm:spPr/>
    </dgm:pt>
    <dgm:pt modelId="{44C733DB-A8D0-47DF-A402-F3127EBDA437}" type="pres">
      <dgm:prSet presAssocID="{4D54F919-A581-427B-A4EE-EF5351E66BA6}" presName="textA" presStyleLbl="revTx" presStyleIdx="8" presStyleCnt="9" custScaleX="2089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4595C8-FF82-43EA-8E0D-EBFA4365F727}" type="pres">
      <dgm:prSet presAssocID="{4D54F919-A581-427B-A4EE-EF5351E66BA6}" presName="circleA" presStyleLbl="node1" presStyleIdx="8" presStyleCnt="9"/>
      <dgm:spPr/>
    </dgm:pt>
    <dgm:pt modelId="{D22458F8-C990-455B-83B1-A92CD3DF077A}" type="pres">
      <dgm:prSet presAssocID="{4D54F919-A581-427B-A4EE-EF5351E66BA6}" presName="spaceA" presStyleCnt="0"/>
      <dgm:spPr/>
    </dgm:pt>
  </dgm:ptLst>
  <dgm:cxnLst>
    <dgm:cxn modelId="{D3193A94-0D2F-44C1-A4FB-EC9DDF3B33E7}" srcId="{4F564046-CA3B-4C80-ABBD-B7A0B6EACC36}" destId="{26334BBF-CB15-4696-B3B4-08E479CD5415}" srcOrd="0" destOrd="0" parTransId="{D8B796E4-D413-48B8-BD41-6685EB366318}" sibTransId="{532A55C8-A2B6-49D8-BDCC-3186AFE0BC9C}"/>
    <dgm:cxn modelId="{B480AEA6-856C-4E57-B789-C1BEC334873B}" srcId="{4F564046-CA3B-4C80-ABBD-B7A0B6EACC36}" destId="{2BD66555-5A56-4517-935A-2F9DB779E1E0}" srcOrd="5" destOrd="0" parTransId="{37B8C135-4C3E-417A-97AE-58398CB5AC93}" sibTransId="{2EAFFE87-0248-45AE-8783-8386C025882D}"/>
    <dgm:cxn modelId="{BD9E6FD6-800D-45BC-A055-3B2F8D4BD42D}" type="presOf" srcId="{83CA7927-789D-495E-9A1A-290F5B54422C}" destId="{9F944144-0391-49A4-A4CE-4A7D329C9330}" srcOrd="0" destOrd="0" presId="urn:microsoft.com/office/officeart/2005/8/layout/hProcess11"/>
    <dgm:cxn modelId="{0E3EA02B-B306-4E4F-A5FA-9FB147CD8386}" type="presOf" srcId="{4F564046-CA3B-4C80-ABBD-B7A0B6EACC36}" destId="{A24883DE-B970-4526-9A19-2A25D2E23511}" srcOrd="0" destOrd="0" presId="urn:microsoft.com/office/officeart/2005/8/layout/hProcess11"/>
    <dgm:cxn modelId="{9553D7E4-8BB2-4CBA-8597-6EB8F369D1B7}" type="presOf" srcId="{70536179-2FC7-4292-AAC3-67E4E3762173}" destId="{F92CCABC-BC73-4476-BE53-6D2F8FDE0501}" srcOrd="0" destOrd="0" presId="urn:microsoft.com/office/officeart/2005/8/layout/hProcess11"/>
    <dgm:cxn modelId="{A9B3D6B4-78A3-4C95-85C3-8103A9882552}" srcId="{4F564046-CA3B-4C80-ABBD-B7A0B6EACC36}" destId="{2308F080-5AD0-48B9-8132-8830D721B262}" srcOrd="1" destOrd="0" parTransId="{1B7B684B-D33E-447A-B527-15B7EA9D5188}" sibTransId="{4ACA740C-EE70-47EB-9C16-3EF9C6E38C16}"/>
    <dgm:cxn modelId="{3916547A-3FE0-4670-ADF5-BE034FB429FC}" type="presOf" srcId="{3DF69498-A79B-491E-9D16-908A2FC2B613}" destId="{73AD7230-D0D6-4AB4-B902-C01C6E4026F9}" srcOrd="0" destOrd="0" presId="urn:microsoft.com/office/officeart/2005/8/layout/hProcess11"/>
    <dgm:cxn modelId="{E087C296-E513-4105-893D-3DEA2BB52F01}" type="presOf" srcId="{26334BBF-CB15-4696-B3B4-08E479CD5415}" destId="{C8E393A3-299B-4970-BDD6-37C8F5687951}" srcOrd="0" destOrd="0" presId="urn:microsoft.com/office/officeart/2005/8/layout/hProcess11"/>
    <dgm:cxn modelId="{95AA1DD7-8D05-4B95-9468-516950D6A60C}" type="presOf" srcId="{4D54F919-A581-427B-A4EE-EF5351E66BA6}" destId="{44C733DB-A8D0-47DF-A402-F3127EBDA437}" srcOrd="0" destOrd="0" presId="urn:microsoft.com/office/officeart/2005/8/layout/hProcess11"/>
    <dgm:cxn modelId="{F86BAB82-47B3-4AAF-A954-8F993DD14D4F}" type="presOf" srcId="{16A72822-8082-4869-96E3-29814BC18A7D}" destId="{8A75F3CF-EFA2-4E63-AD74-9CF083D9907F}" srcOrd="0" destOrd="0" presId="urn:microsoft.com/office/officeart/2005/8/layout/hProcess11"/>
    <dgm:cxn modelId="{4FED5F2B-85EF-4F50-B8C8-4DFAFE31B0C1}" srcId="{4F564046-CA3B-4C80-ABBD-B7A0B6EACC36}" destId="{3DF69498-A79B-491E-9D16-908A2FC2B613}" srcOrd="2" destOrd="0" parTransId="{9F30971F-9D31-4096-8D05-8060AE6B32B4}" sibTransId="{2B7A32FE-BEDD-4675-A747-00D690D950D2}"/>
    <dgm:cxn modelId="{1BF3997E-7E58-4184-B1AE-ABD331946237}" srcId="{4F564046-CA3B-4C80-ABBD-B7A0B6EACC36}" destId="{70536179-2FC7-4292-AAC3-67E4E3762173}" srcOrd="3" destOrd="0" parTransId="{33B4474C-F968-419B-9893-5E1F2D4C0089}" sibTransId="{FE619C44-8A2B-4434-A097-04B61B741992}"/>
    <dgm:cxn modelId="{D9A46ACF-32CC-4607-9863-34D5A66DFDCB}" type="presOf" srcId="{B38FEBEB-7898-4772-93C4-844C28C963A4}" destId="{2E3909C4-2CC7-49AD-9939-207639981A33}" srcOrd="0" destOrd="0" presId="urn:microsoft.com/office/officeart/2005/8/layout/hProcess11"/>
    <dgm:cxn modelId="{09C572F6-1BDF-4220-B4F2-A7E6AAC95403}" type="presOf" srcId="{2308F080-5AD0-48B9-8132-8830D721B262}" destId="{226F11DA-1D56-419D-ADC1-FC947F9ED6D5}" srcOrd="0" destOrd="0" presId="urn:microsoft.com/office/officeart/2005/8/layout/hProcess11"/>
    <dgm:cxn modelId="{B5DB2DDE-974E-4CB4-98C6-76A58E02A6AD}" srcId="{4F564046-CA3B-4C80-ABBD-B7A0B6EACC36}" destId="{16A72822-8082-4869-96E3-29814BC18A7D}" srcOrd="7" destOrd="0" parTransId="{2E47AE55-8A5D-404D-8AB1-2B11D2290175}" sibTransId="{BF8AD2B6-5155-44B2-9222-3D4954D7B772}"/>
    <dgm:cxn modelId="{CA925D74-5F70-4882-9E9D-B5219B9EA6E5}" type="presOf" srcId="{2BD66555-5A56-4517-935A-2F9DB779E1E0}" destId="{53B0E56A-9462-4F65-86A2-2ED2DF9716BD}" srcOrd="0" destOrd="0" presId="urn:microsoft.com/office/officeart/2005/8/layout/hProcess11"/>
    <dgm:cxn modelId="{29E33047-12DF-4423-8565-D6942E44A1CC}" srcId="{4F564046-CA3B-4C80-ABBD-B7A0B6EACC36}" destId="{4D54F919-A581-427B-A4EE-EF5351E66BA6}" srcOrd="8" destOrd="0" parTransId="{DF96ED7C-1EBE-4E62-94AD-44CE4EB122D8}" sibTransId="{9B7B6864-ED96-4D1E-ACF2-945579DBC7CF}"/>
    <dgm:cxn modelId="{3B83D731-DAAD-4D03-9C19-AE0DFB266CDE}" srcId="{4F564046-CA3B-4C80-ABBD-B7A0B6EACC36}" destId="{83CA7927-789D-495E-9A1A-290F5B54422C}" srcOrd="6" destOrd="0" parTransId="{08F6AA20-5EE1-42FA-8CE8-2CEB5A350D05}" sibTransId="{FF5524DB-7C0D-46A0-BE2F-15F7E764F4E0}"/>
    <dgm:cxn modelId="{C86DFD93-12C2-4F1F-BD73-8989D0F554F1}" srcId="{4F564046-CA3B-4C80-ABBD-B7A0B6EACC36}" destId="{B38FEBEB-7898-4772-93C4-844C28C963A4}" srcOrd="4" destOrd="0" parTransId="{2B04CD1F-D7AC-4148-80F6-EEF38D416713}" sibTransId="{B3566615-F309-473A-AB91-ABF263170AA6}"/>
    <dgm:cxn modelId="{1DC14E8E-1343-46FE-9A0D-4C5A680A33F2}" type="presParOf" srcId="{A24883DE-B970-4526-9A19-2A25D2E23511}" destId="{66A79199-D93B-4CBB-8ED5-DA077CF33390}" srcOrd="0" destOrd="0" presId="urn:microsoft.com/office/officeart/2005/8/layout/hProcess11"/>
    <dgm:cxn modelId="{8B70BC70-E22C-408E-90E5-BD7BA65EEB73}" type="presParOf" srcId="{A24883DE-B970-4526-9A19-2A25D2E23511}" destId="{EB5C2FDF-17DD-40FF-808C-8928423491ED}" srcOrd="1" destOrd="0" presId="urn:microsoft.com/office/officeart/2005/8/layout/hProcess11"/>
    <dgm:cxn modelId="{BEBEDE9C-8B9A-4E08-A3AE-71E088D897B8}" type="presParOf" srcId="{EB5C2FDF-17DD-40FF-808C-8928423491ED}" destId="{59E51408-15DA-44D9-A3A9-5FE17D488495}" srcOrd="0" destOrd="0" presId="urn:microsoft.com/office/officeart/2005/8/layout/hProcess11"/>
    <dgm:cxn modelId="{7BF397F9-0973-4A43-A9F2-2B1490AA439F}" type="presParOf" srcId="{59E51408-15DA-44D9-A3A9-5FE17D488495}" destId="{C8E393A3-299B-4970-BDD6-37C8F5687951}" srcOrd="0" destOrd="0" presId="urn:microsoft.com/office/officeart/2005/8/layout/hProcess11"/>
    <dgm:cxn modelId="{2B9505D8-FB50-40B1-A4CE-68BB0AF87034}" type="presParOf" srcId="{59E51408-15DA-44D9-A3A9-5FE17D488495}" destId="{CD59EDAD-023A-469F-A470-70A0834B27C1}" srcOrd="1" destOrd="0" presId="urn:microsoft.com/office/officeart/2005/8/layout/hProcess11"/>
    <dgm:cxn modelId="{D2604E5C-1E6B-4946-A11C-C54EE772BE95}" type="presParOf" srcId="{59E51408-15DA-44D9-A3A9-5FE17D488495}" destId="{4F90D846-77BB-4294-A522-9937A6548455}" srcOrd="2" destOrd="0" presId="urn:microsoft.com/office/officeart/2005/8/layout/hProcess11"/>
    <dgm:cxn modelId="{820D014D-9947-4E94-A343-0D4A66150B56}" type="presParOf" srcId="{EB5C2FDF-17DD-40FF-808C-8928423491ED}" destId="{054175A8-F31E-4193-866B-8D3C803A93EE}" srcOrd="1" destOrd="0" presId="urn:microsoft.com/office/officeart/2005/8/layout/hProcess11"/>
    <dgm:cxn modelId="{6864312F-33DB-4160-9D88-66B1B7A539B3}" type="presParOf" srcId="{EB5C2FDF-17DD-40FF-808C-8928423491ED}" destId="{00FF89F4-1045-49D3-9FC7-5A55DE69CBAC}" srcOrd="2" destOrd="0" presId="urn:microsoft.com/office/officeart/2005/8/layout/hProcess11"/>
    <dgm:cxn modelId="{45B68701-7ACB-48EE-A058-1BA3DCB0D402}" type="presParOf" srcId="{00FF89F4-1045-49D3-9FC7-5A55DE69CBAC}" destId="{226F11DA-1D56-419D-ADC1-FC947F9ED6D5}" srcOrd="0" destOrd="0" presId="urn:microsoft.com/office/officeart/2005/8/layout/hProcess11"/>
    <dgm:cxn modelId="{902F116B-6A67-4366-A164-2A028111931F}" type="presParOf" srcId="{00FF89F4-1045-49D3-9FC7-5A55DE69CBAC}" destId="{9CD4B4A1-DD91-4BD8-AB89-BE2ACF9A9489}" srcOrd="1" destOrd="0" presId="urn:microsoft.com/office/officeart/2005/8/layout/hProcess11"/>
    <dgm:cxn modelId="{D8933D6E-ADD3-42DD-972F-DAB9306A8EBD}" type="presParOf" srcId="{00FF89F4-1045-49D3-9FC7-5A55DE69CBAC}" destId="{6B168F61-0BA4-4C82-847F-9A71B09BF39B}" srcOrd="2" destOrd="0" presId="urn:microsoft.com/office/officeart/2005/8/layout/hProcess11"/>
    <dgm:cxn modelId="{BB963C67-A827-4444-B0E6-C419CC77F779}" type="presParOf" srcId="{EB5C2FDF-17DD-40FF-808C-8928423491ED}" destId="{EDC0DC85-6B38-4D03-A412-1B6294ECEC1D}" srcOrd="3" destOrd="0" presId="urn:microsoft.com/office/officeart/2005/8/layout/hProcess11"/>
    <dgm:cxn modelId="{324F6ECA-C3B0-45A3-A7DD-00B0C7DF9BAB}" type="presParOf" srcId="{EB5C2FDF-17DD-40FF-808C-8928423491ED}" destId="{853FCC3D-8B13-4332-BAD9-6FAAD7C5044A}" srcOrd="4" destOrd="0" presId="urn:microsoft.com/office/officeart/2005/8/layout/hProcess11"/>
    <dgm:cxn modelId="{7D26847B-5724-4A53-B95E-07A1E9385899}" type="presParOf" srcId="{853FCC3D-8B13-4332-BAD9-6FAAD7C5044A}" destId="{73AD7230-D0D6-4AB4-B902-C01C6E4026F9}" srcOrd="0" destOrd="0" presId="urn:microsoft.com/office/officeart/2005/8/layout/hProcess11"/>
    <dgm:cxn modelId="{F8E2BB24-A686-4B81-AEF8-B5D1DE3F4C70}" type="presParOf" srcId="{853FCC3D-8B13-4332-BAD9-6FAAD7C5044A}" destId="{F17FC871-7400-4036-B0E8-C686415BBFC0}" srcOrd="1" destOrd="0" presId="urn:microsoft.com/office/officeart/2005/8/layout/hProcess11"/>
    <dgm:cxn modelId="{0DE58D61-6AFE-4F04-9396-9BEE556170A1}" type="presParOf" srcId="{853FCC3D-8B13-4332-BAD9-6FAAD7C5044A}" destId="{2E4C988C-7C9D-46F2-A43D-830C8F01B4E1}" srcOrd="2" destOrd="0" presId="urn:microsoft.com/office/officeart/2005/8/layout/hProcess11"/>
    <dgm:cxn modelId="{CCA96A46-C3AE-4D7B-B8BA-B36373CE3506}" type="presParOf" srcId="{EB5C2FDF-17DD-40FF-808C-8928423491ED}" destId="{C3D573CB-7197-4CFB-AB87-449093EFFD6B}" srcOrd="5" destOrd="0" presId="urn:microsoft.com/office/officeart/2005/8/layout/hProcess11"/>
    <dgm:cxn modelId="{D5ABFD56-7E8B-42B9-A136-FDEFB3CFB63D}" type="presParOf" srcId="{EB5C2FDF-17DD-40FF-808C-8928423491ED}" destId="{E5866A6C-75FA-4D27-AB67-CF90499EA90C}" srcOrd="6" destOrd="0" presId="urn:microsoft.com/office/officeart/2005/8/layout/hProcess11"/>
    <dgm:cxn modelId="{F26EC8CD-FA8D-4006-B0E9-8706EB16212E}" type="presParOf" srcId="{E5866A6C-75FA-4D27-AB67-CF90499EA90C}" destId="{F92CCABC-BC73-4476-BE53-6D2F8FDE0501}" srcOrd="0" destOrd="0" presId="urn:microsoft.com/office/officeart/2005/8/layout/hProcess11"/>
    <dgm:cxn modelId="{20E1C27B-5838-42C7-9E30-2EA2A5D893D1}" type="presParOf" srcId="{E5866A6C-75FA-4D27-AB67-CF90499EA90C}" destId="{D6F1C4EB-40B1-4935-8695-820DB16C6A74}" srcOrd="1" destOrd="0" presId="urn:microsoft.com/office/officeart/2005/8/layout/hProcess11"/>
    <dgm:cxn modelId="{20046FFC-CA8A-494C-AD58-CCC59E9C7891}" type="presParOf" srcId="{E5866A6C-75FA-4D27-AB67-CF90499EA90C}" destId="{39FFCB49-1060-4007-AC4A-97944343887B}" srcOrd="2" destOrd="0" presId="urn:microsoft.com/office/officeart/2005/8/layout/hProcess11"/>
    <dgm:cxn modelId="{7E415B3D-D14A-420A-8047-88C6D4BA4EB5}" type="presParOf" srcId="{EB5C2FDF-17DD-40FF-808C-8928423491ED}" destId="{D00D3E77-C6A7-4162-AC00-AFBCFCBDD329}" srcOrd="7" destOrd="0" presId="urn:microsoft.com/office/officeart/2005/8/layout/hProcess11"/>
    <dgm:cxn modelId="{5B2C447C-08D0-4221-BB84-7F32A6442A99}" type="presParOf" srcId="{EB5C2FDF-17DD-40FF-808C-8928423491ED}" destId="{338398D3-B6FB-4DF2-B380-85FF9AB1055F}" srcOrd="8" destOrd="0" presId="urn:microsoft.com/office/officeart/2005/8/layout/hProcess11"/>
    <dgm:cxn modelId="{4EEE1979-125C-47EC-988F-70E831521050}" type="presParOf" srcId="{338398D3-B6FB-4DF2-B380-85FF9AB1055F}" destId="{2E3909C4-2CC7-49AD-9939-207639981A33}" srcOrd="0" destOrd="0" presId="urn:microsoft.com/office/officeart/2005/8/layout/hProcess11"/>
    <dgm:cxn modelId="{B5EB3C47-3F05-42F1-8A31-9A31E06CCF52}" type="presParOf" srcId="{338398D3-B6FB-4DF2-B380-85FF9AB1055F}" destId="{92B3FBF4-A8EB-4B24-954A-83F86516F589}" srcOrd="1" destOrd="0" presId="urn:microsoft.com/office/officeart/2005/8/layout/hProcess11"/>
    <dgm:cxn modelId="{3EF5D77A-931B-44DF-A7D2-6624D9853D8C}" type="presParOf" srcId="{338398D3-B6FB-4DF2-B380-85FF9AB1055F}" destId="{115DA0C0-DB15-4E0D-9952-48387DFFCB89}" srcOrd="2" destOrd="0" presId="urn:microsoft.com/office/officeart/2005/8/layout/hProcess11"/>
    <dgm:cxn modelId="{AB1AD825-5329-403F-8C86-70092165D283}" type="presParOf" srcId="{EB5C2FDF-17DD-40FF-808C-8928423491ED}" destId="{B76B16BE-B618-4E79-8B6E-A7378A945431}" srcOrd="9" destOrd="0" presId="urn:microsoft.com/office/officeart/2005/8/layout/hProcess11"/>
    <dgm:cxn modelId="{5997D108-975D-4E09-9364-B8AA1FF6F529}" type="presParOf" srcId="{EB5C2FDF-17DD-40FF-808C-8928423491ED}" destId="{636EDEA7-9F53-475F-A0EA-2062DA028D85}" srcOrd="10" destOrd="0" presId="urn:microsoft.com/office/officeart/2005/8/layout/hProcess11"/>
    <dgm:cxn modelId="{772C1A62-3677-478C-A9A7-F00C7A7E7F37}" type="presParOf" srcId="{636EDEA7-9F53-475F-A0EA-2062DA028D85}" destId="{53B0E56A-9462-4F65-86A2-2ED2DF9716BD}" srcOrd="0" destOrd="0" presId="urn:microsoft.com/office/officeart/2005/8/layout/hProcess11"/>
    <dgm:cxn modelId="{E4C9866D-942C-4C83-B94A-73465180FFFA}" type="presParOf" srcId="{636EDEA7-9F53-475F-A0EA-2062DA028D85}" destId="{B9C1C26B-6AAB-4E5F-986A-928769F47475}" srcOrd="1" destOrd="0" presId="urn:microsoft.com/office/officeart/2005/8/layout/hProcess11"/>
    <dgm:cxn modelId="{80EA5C1D-74D0-4D94-A6F1-8E6075057B61}" type="presParOf" srcId="{636EDEA7-9F53-475F-A0EA-2062DA028D85}" destId="{03726F2E-BFC9-4C62-A7AE-5E5F2E25E5BB}" srcOrd="2" destOrd="0" presId="urn:microsoft.com/office/officeart/2005/8/layout/hProcess11"/>
    <dgm:cxn modelId="{0273AED9-4C00-49A9-9177-9FDAD934296B}" type="presParOf" srcId="{EB5C2FDF-17DD-40FF-808C-8928423491ED}" destId="{C04D0DD0-A848-4CBD-B9F5-47C2B8249374}" srcOrd="11" destOrd="0" presId="urn:microsoft.com/office/officeart/2005/8/layout/hProcess11"/>
    <dgm:cxn modelId="{AEBED635-F4E5-415A-98D5-5C02E392F0BA}" type="presParOf" srcId="{EB5C2FDF-17DD-40FF-808C-8928423491ED}" destId="{B3B6EFF3-6A02-4434-87BE-84BF736E2E21}" srcOrd="12" destOrd="0" presId="urn:microsoft.com/office/officeart/2005/8/layout/hProcess11"/>
    <dgm:cxn modelId="{2D470016-698E-4366-923F-E77EA6590A93}" type="presParOf" srcId="{B3B6EFF3-6A02-4434-87BE-84BF736E2E21}" destId="{9F944144-0391-49A4-A4CE-4A7D329C9330}" srcOrd="0" destOrd="0" presId="urn:microsoft.com/office/officeart/2005/8/layout/hProcess11"/>
    <dgm:cxn modelId="{35CF60D3-D645-4A86-ABDD-F23BFD9FDD3F}" type="presParOf" srcId="{B3B6EFF3-6A02-4434-87BE-84BF736E2E21}" destId="{4675178D-7689-4D07-A23E-E95A8EE252B1}" srcOrd="1" destOrd="0" presId="urn:microsoft.com/office/officeart/2005/8/layout/hProcess11"/>
    <dgm:cxn modelId="{18E49FDE-E4F2-49D4-ACEB-4DB659E18D43}" type="presParOf" srcId="{B3B6EFF3-6A02-4434-87BE-84BF736E2E21}" destId="{82210387-204D-4B31-812F-CE1285228351}" srcOrd="2" destOrd="0" presId="urn:microsoft.com/office/officeart/2005/8/layout/hProcess11"/>
    <dgm:cxn modelId="{277DC842-8797-4423-AF59-F0F8A1AB2CC7}" type="presParOf" srcId="{EB5C2FDF-17DD-40FF-808C-8928423491ED}" destId="{D1AB1AC5-7FF5-45FC-A491-97016AE17342}" srcOrd="13" destOrd="0" presId="urn:microsoft.com/office/officeart/2005/8/layout/hProcess11"/>
    <dgm:cxn modelId="{DA9616B4-4A44-419B-9B9A-B5413B99E7C9}" type="presParOf" srcId="{EB5C2FDF-17DD-40FF-808C-8928423491ED}" destId="{90814E97-781D-4536-B147-E923477BFA72}" srcOrd="14" destOrd="0" presId="urn:microsoft.com/office/officeart/2005/8/layout/hProcess11"/>
    <dgm:cxn modelId="{C877AC9D-BCFB-4061-ACA4-679C93450F5D}" type="presParOf" srcId="{90814E97-781D-4536-B147-E923477BFA72}" destId="{8A75F3CF-EFA2-4E63-AD74-9CF083D9907F}" srcOrd="0" destOrd="0" presId="urn:microsoft.com/office/officeart/2005/8/layout/hProcess11"/>
    <dgm:cxn modelId="{601D76F8-FC8D-4C9A-A4B5-761D143420CE}" type="presParOf" srcId="{90814E97-781D-4536-B147-E923477BFA72}" destId="{3901B58A-F104-49C5-94ED-BD51E74E0A05}" srcOrd="1" destOrd="0" presId="urn:microsoft.com/office/officeart/2005/8/layout/hProcess11"/>
    <dgm:cxn modelId="{119D5696-4088-4D60-A197-C18581F81B4F}" type="presParOf" srcId="{90814E97-781D-4536-B147-E923477BFA72}" destId="{D6031E48-FA26-49DA-8C99-F5FD4E3EC7E5}" srcOrd="2" destOrd="0" presId="urn:microsoft.com/office/officeart/2005/8/layout/hProcess11"/>
    <dgm:cxn modelId="{3460AB29-888B-4321-BE1D-BC99B4DBDD28}" type="presParOf" srcId="{EB5C2FDF-17DD-40FF-808C-8928423491ED}" destId="{BF5A569B-A916-4FB3-857D-BB5CD49F876E}" srcOrd="15" destOrd="0" presId="urn:microsoft.com/office/officeart/2005/8/layout/hProcess11"/>
    <dgm:cxn modelId="{43253F62-140F-4559-B84F-3A57F7CB1E6F}" type="presParOf" srcId="{EB5C2FDF-17DD-40FF-808C-8928423491ED}" destId="{61FAE5B5-9CDE-40C9-9893-BCC71FBFDA3C}" srcOrd="16" destOrd="0" presId="urn:microsoft.com/office/officeart/2005/8/layout/hProcess11"/>
    <dgm:cxn modelId="{8691894A-08E5-4115-8F86-2CA15334E57C}" type="presParOf" srcId="{61FAE5B5-9CDE-40C9-9893-BCC71FBFDA3C}" destId="{44C733DB-A8D0-47DF-A402-F3127EBDA437}" srcOrd="0" destOrd="0" presId="urn:microsoft.com/office/officeart/2005/8/layout/hProcess11"/>
    <dgm:cxn modelId="{8E29A0CC-94B3-4D4A-B84C-C6992E96461A}" type="presParOf" srcId="{61FAE5B5-9CDE-40C9-9893-BCC71FBFDA3C}" destId="{D74595C8-FF82-43EA-8E0D-EBFA4365F727}" srcOrd="1" destOrd="0" presId="urn:microsoft.com/office/officeart/2005/8/layout/hProcess11"/>
    <dgm:cxn modelId="{148ADFED-4915-4DAE-BEEB-489C61673AF4}" type="presParOf" srcId="{61FAE5B5-9CDE-40C9-9893-BCC71FBFDA3C}" destId="{D22458F8-C990-455B-83B1-A92CD3DF077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79199-D93B-4CBB-8ED5-DA077CF33390}">
      <dsp:nvSpPr>
        <dsp:cNvPr id="0" name=""/>
        <dsp:cNvSpPr/>
      </dsp:nvSpPr>
      <dsp:spPr>
        <a:xfrm>
          <a:off x="183111" y="1366787"/>
          <a:ext cx="8893728" cy="254608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393A3-299B-4970-BDD6-37C8F5687951}">
      <dsp:nvSpPr>
        <dsp:cNvPr id="0" name=""/>
        <dsp:cNvSpPr/>
      </dsp:nvSpPr>
      <dsp:spPr>
        <a:xfrm>
          <a:off x="67160" y="0"/>
          <a:ext cx="1000797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/>
            <a:t>24/11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/>
            <a:t>Réunion d’information</a:t>
          </a:r>
        </a:p>
      </dsp:txBody>
      <dsp:txXfrm>
        <a:off x="67160" y="0"/>
        <a:ext cx="1000797" cy="2111862"/>
      </dsp:txXfrm>
    </dsp:sp>
    <dsp:sp modelId="{CD59EDAD-023A-469F-A470-70A0834B27C1}">
      <dsp:nvSpPr>
        <dsp:cNvPr id="0" name=""/>
        <dsp:cNvSpPr/>
      </dsp:nvSpPr>
      <dsp:spPr>
        <a:xfrm>
          <a:off x="303576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F11DA-1D56-419D-ADC1-FC947F9ED6D5}">
      <dsp:nvSpPr>
        <dsp:cNvPr id="0" name=""/>
        <dsp:cNvSpPr/>
      </dsp:nvSpPr>
      <dsp:spPr>
        <a:xfrm>
          <a:off x="1100876" y="3142198"/>
          <a:ext cx="658367" cy="2145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b="1" kern="1200" dirty="0">
            <a:solidFill>
              <a:srgbClr val="FF0000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>
              <a:solidFill>
                <a:srgbClr val="FF0000"/>
              </a:solidFill>
            </a:rPr>
            <a:t>15/01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>
              <a:solidFill>
                <a:srgbClr val="FF0000"/>
              </a:solidFill>
            </a:rPr>
            <a:t>12h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/>
            <a:t>dépôt de la </a:t>
          </a:r>
          <a:r>
            <a:rPr lang="fr-FR" sz="1050" kern="1200" dirty="0">
              <a:hlinkClick xmlns:r="http://schemas.openxmlformats.org/officeDocument/2006/relationships" r:id="rId1"/>
            </a:rPr>
            <a:t>candidature en ligne</a:t>
          </a:r>
          <a:endParaRPr lang="fr-FR" sz="1050" kern="1200" dirty="0"/>
        </a:p>
      </dsp:txBody>
      <dsp:txXfrm>
        <a:off x="1100876" y="3142198"/>
        <a:ext cx="658367" cy="2145990"/>
      </dsp:txXfrm>
    </dsp:sp>
    <dsp:sp modelId="{9CD4B4A1-DD91-4BD8-AB89-BE2ACF9A9489}">
      <dsp:nvSpPr>
        <dsp:cNvPr id="0" name=""/>
        <dsp:cNvSpPr/>
      </dsp:nvSpPr>
      <dsp:spPr>
        <a:xfrm>
          <a:off x="1166076" y="2367313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D7230-D0D6-4AB4-B902-C01C6E4026F9}">
      <dsp:nvSpPr>
        <dsp:cNvPr id="0" name=""/>
        <dsp:cNvSpPr/>
      </dsp:nvSpPr>
      <dsp:spPr>
        <a:xfrm>
          <a:off x="1792161" y="0"/>
          <a:ext cx="658367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/>
            <a:t>A partir du 25/01: Jurys</a:t>
          </a:r>
        </a:p>
      </dsp:txBody>
      <dsp:txXfrm>
        <a:off x="1792161" y="0"/>
        <a:ext cx="658367" cy="2111862"/>
      </dsp:txXfrm>
    </dsp:sp>
    <dsp:sp modelId="{F17FC871-7400-4036-B0E8-C686415BBFC0}">
      <dsp:nvSpPr>
        <dsp:cNvPr id="0" name=""/>
        <dsp:cNvSpPr/>
      </dsp:nvSpPr>
      <dsp:spPr>
        <a:xfrm>
          <a:off x="1857362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CCABC-BC73-4476-BE53-6D2F8FDE0501}">
      <dsp:nvSpPr>
        <dsp:cNvPr id="0" name=""/>
        <dsp:cNvSpPr/>
      </dsp:nvSpPr>
      <dsp:spPr>
        <a:xfrm>
          <a:off x="2483447" y="3167794"/>
          <a:ext cx="658367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>
              <a:solidFill>
                <a:srgbClr val="FF0000"/>
              </a:solidFill>
            </a:rPr>
            <a:t>01/02</a:t>
          </a:r>
          <a:r>
            <a:rPr lang="fr-FR" sz="1100" kern="1200" dirty="0"/>
            <a:t> : annonce des résultats</a:t>
          </a:r>
        </a:p>
      </dsp:txBody>
      <dsp:txXfrm>
        <a:off x="2483447" y="3167794"/>
        <a:ext cx="658367" cy="2111862"/>
      </dsp:txXfrm>
    </dsp:sp>
    <dsp:sp modelId="{D6F1C4EB-40B1-4935-8695-820DB16C6A74}">
      <dsp:nvSpPr>
        <dsp:cNvPr id="0" name=""/>
        <dsp:cNvSpPr/>
      </dsp:nvSpPr>
      <dsp:spPr>
        <a:xfrm>
          <a:off x="2548648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909C4-2CC7-49AD-9939-207639981A33}">
      <dsp:nvSpPr>
        <dsp:cNvPr id="0" name=""/>
        <dsp:cNvSpPr/>
      </dsp:nvSpPr>
      <dsp:spPr>
        <a:xfrm>
          <a:off x="3174733" y="0"/>
          <a:ext cx="776636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>
              <a:solidFill>
                <a:srgbClr val="FF0000"/>
              </a:solidFill>
            </a:rPr>
            <a:t>05/02</a:t>
          </a:r>
          <a:r>
            <a:rPr lang="fr-FR" sz="1100" kern="1200" dirty="0"/>
            <a:t> : délais de retour du coupon réponse par l’étudiant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>
        <a:off x="3174733" y="0"/>
        <a:ext cx="776636" cy="2111862"/>
      </dsp:txXfrm>
    </dsp:sp>
    <dsp:sp modelId="{92B3FBF4-A8EB-4B24-954A-83F86516F589}">
      <dsp:nvSpPr>
        <dsp:cNvPr id="0" name=""/>
        <dsp:cNvSpPr/>
      </dsp:nvSpPr>
      <dsp:spPr>
        <a:xfrm>
          <a:off x="3299068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0E56A-9462-4F65-86A2-2ED2DF9716BD}">
      <dsp:nvSpPr>
        <dsp:cNvPr id="0" name=""/>
        <dsp:cNvSpPr/>
      </dsp:nvSpPr>
      <dsp:spPr>
        <a:xfrm>
          <a:off x="3984288" y="3167794"/>
          <a:ext cx="658367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>
              <a:solidFill>
                <a:srgbClr val="FF0000"/>
              </a:solidFill>
            </a:rPr>
            <a:t>Courant février 2021: </a:t>
          </a:r>
          <a:r>
            <a:rPr lang="fr-FR" sz="1050" kern="1200" dirty="0"/>
            <a:t>Inscription sur </a:t>
          </a:r>
          <a:r>
            <a:rPr lang="fr-FR" sz="1050" kern="1200" dirty="0" err="1"/>
            <a:t>Moveon</a:t>
          </a:r>
          <a:r>
            <a:rPr lang="fr-FR" sz="1050" kern="1200" dirty="0"/>
            <a:t> APRES avoir été sélectionné</a:t>
          </a:r>
        </a:p>
      </dsp:txBody>
      <dsp:txXfrm>
        <a:off x="3984288" y="3167794"/>
        <a:ext cx="658367" cy="2111862"/>
      </dsp:txXfrm>
    </dsp:sp>
    <dsp:sp modelId="{B9C1C26B-6AAB-4E5F-986A-928769F47475}">
      <dsp:nvSpPr>
        <dsp:cNvPr id="0" name=""/>
        <dsp:cNvSpPr/>
      </dsp:nvSpPr>
      <dsp:spPr>
        <a:xfrm>
          <a:off x="4049488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44144-0391-49A4-A4CE-4A7D329C9330}">
      <dsp:nvSpPr>
        <dsp:cNvPr id="0" name=""/>
        <dsp:cNvSpPr/>
      </dsp:nvSpPr>
      <dsp:spPr>
        <a:xfrm>
          <a:off x="4675573" y="0"/>
          <a:ext cx="937699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>
              <a:solidFill>
                <a:srgbClr val="FF0000"/>
              </a:solidFill>
            </a:rPr>
            <a:t>Courant février/mars/avril </a:t>
          </a:r>
          <a:r>
            <a:rPr lang="fr-FR" sz="1050" kern="1200" dirty="0"/>
            <a:t>NOMINATION auprès de l’université d’accueil (selon indications du partenaire)</a:t>
          </a:r>
        </a:p>
      </dsp:txBody>
      <dsp:txXfrm>
        <a:off x="4675573" y="0"/>
        <a:ext cx="937699" cy="2111862"/>
      </dsp:txXfrm>
    </dsp:sp>
    <dsp:sp modelId="{4675178D-7689-4D07-A23E-E95A8EE252B1}">
      <dsp:nvSpPr>
        <dsp:cNvPr id="0" name=""/>
        <dsp:cNvSpPr/>
      </dsp:nvSpPr>
      <dsp:spPr>
        <a:xfrm>
          <a:off x="4880440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5F3CF-EFA2-4E63-AD74-9CF083D9907F}">
      <dsp:nvSpPr>
        <dsp:cNvPr id="0" name=""/>
        <dsp:cNvSpPr/>
      </dsp:nvSpPr>
      <dsp:spPr>
        <a:xfrm>
          <a:off x="5646191" y="3167794"/>
          <a:ext cx="1223562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>
              <a:solidFill>
                <a:srgbClr val="FF0000"/>
              </a:solidFill>
            </a:rPr>
            <a:t>Courant février/mars/avril </a:t>
          </a:r>
          <a:r>
            <a:rPr lang="fr-FR" sz="1050" kern="1200" dirty="0"/>
            <a:t>INSCRIPTION auprès de l’université d’accueil (selon indications du partenaire)</a:t>
          </a:r>
        </a:p>
      </dsp:txBody>
      <dsp:txXfrm>
        <a:off x="5646191" y="3167794"/>
        <a:ext cx="1223562" cy="2111862"/>
      </dsp:txXfrm>
    </dsp:sp>
    <dsp:sp modelId="{3901B58A-F104-49C5-94ED-BD51E74E0A05}">
      <dsp:nvSpPr>
        <dsp:cNvPr id="0" name=""/>
        <dsp:cNvSpPr/>
      </dsp:nvSpPr>
      <dsp:spPr>
        <a:xfrm>
          <a:off x="5993990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733DB-A8D0-47DF-A402-F3127EBDA437}">
      <dsp:nvSpPr>
        <dsp:cNvPr id="0" name=""/>
        <dsp:cNvSpPr/>
      </dsp:nvSpPr>
      <dsp:spPr>
        <a:xfrm>
          <a:off x="6902672" y="0"/>
          <a:ext cx="1375717" cy="21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/>
            <a:t>Contrat d’études à établir (selon indications 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/>
        </a:p>
      </dsp:txBody>
      <dsp:txXfrm>
        <a:off x="6902672" y="0"/>
        <a:ext cx="1375717" cy="2111862"/>
      </dsp:txXfrm>
    </dsp:sp>
    <dsp:sp modelId="{D74595C8-FF82-43EA-8E0D-EBFA4365F727}">
      <dsp:nvSpPr>
        <dsp:cNvPr id="0" name=""/>
        <dsp:cNvSpPr/>
      </dsp:nvSpPr>
      <dsp:spPr>
        <a:xfrm>
          <a:off x="7326548" y="2375845"/>
          <a:ext cx="527965" cy="527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fr-FR"/>
              <a:t>En-tête éventuelle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2FD0F6-CCB2-214C-8492-8583B7A2375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fr-FR"/>
              <a:t>Réf. : nom_du_fichier(Trigramme)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C40F285-2BB9-D246-8D60-EE1AF8895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34550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fr-FR"/>
              <a:t>En-tête éventuelle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D9E54E5-5813-524B-956D-EF503DCAD497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676E983-230E-3B4F-BD9A-FAF624D49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01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En-tête éventuelle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0A9A5D-59B8-45CF-9ACE-8748AD53C270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676E983-230E-3B4F-BD9A-FAF624D4989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3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En-tête éventuelle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0A9A5D-59B8-45CF-9ACE-8748AD53C270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676E983-230E-3B4F-BD9A-FAF624D4989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3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1. Une lettre de motivation en français justifiant chacun de vos choix avant un paragraphe dans la/les langue(d) d’étude envisagées</a:t>
            </a:r>
            <a:br>
              <a:rPr lang="fr-FR" dirty="0"/>
            </a:br>
            <a:r>
              <a:rPr lang="fr-FR" dirty="0"/>
              <a:t>2. Un CV détaillé : cursus universitaire, séjours professionnels, expériences professionnelles, etc.</a:t>
            </a:r>
            <a:br>
              <a:rPr lang="fr-FR" dirty="0"/>
            </a:br>
            <a:r>
              <a:rPr lang="fr-FR" dirty="0"/>
              <a:t>3. La photocopie des notes obtenues les années précédentes (baccalauréat compris), avec le détail de chacun des cours y compris les relevés des années non validées</a:t>
            </a:r>
            <a:br>
              <a:rPr lang="fr-FR" dirty="0"/>
            </a:br>
            <a:r>
              <a:rPr lang="fr-FR" dirty="0"/>
              <a:t>4. Un justificatif test de langue pour les langues concernées : TOIEC, TOEFL, DIALANG Cervantes 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En-tête éventuelle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8A7A956-BE51-4977-9D45-3037FFFC538E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6E983-230E-3B4F-BD9A-FAF624D4989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50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En-tête éventuelle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E2727C-DA5A-4AE3-96AB-821BD1AC9519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676E983-230E-3B4F-BD9A-FAF624D4989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64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1"/>
                </a:solidFill>
              </a:rPr>
              <a:t>Explication du déroulement des mobilités en ce moment pour rassurer les étudiants et dire que même si la situation ne s’améliore pas d’ici là les mobilités restent possibles (online) </a:t>
            </a:r>
          </a:p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En-tête éventuelle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F781A47-05AC-4961-A1E9-EE350F361B5B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Réf. : nom_du_fichier(Trigramme)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6E983-230E-3B4F-BD9A-FAF624D4989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5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2"/>
            <a:ext cx="9144000" cy="6530818"/>
          </a:xfrm>
          <a:prstGeom prst="rect">
            <a:avLst/>
          </a:prstGeom>
        </p:spPr>
      </p:pic>
      <p:pic>
        <p:nvPicPr>
          <p:cNvPr id="3" name="Picture 3" descr="C:\Users\ratelmag\Desktop\Logo_mesr_monochromm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02" y="5955322"/>
            <a:ext cx="501738" cy="64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82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72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375780"/>
          </a:xfr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2536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50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EF334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449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F334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375780"/>
          </a:xfr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3581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55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375780"/>
          </a:xfr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9543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375780"/>
          </a:xfr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1100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375780"/>
          </a:xfr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4994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32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2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644"/>
            <a:ext cx="9144000" cy="6547356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88099" y="149378"/>
            <a:ext cx="8674273" cy="439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8098" y="1149263"/>
            <a:ext cx="8674273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28773" y="5996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10/09/2015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223353" y="6362004"/>
            <a:ext cx="3739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Réf.: RI/Mobilités tardives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981195" y="63494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D3A3D05-9DB4-4E57-BD77-FEEE4A6EA02E}" type="slidenum">
              <a:rPr lang="fr-FR" smtClean="0"/>
              <a:pPr/>
              <a:t>‹N°›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31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EF3340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aforms.org/candidature-pour-une-mobilite-detudes-internationale-depart-a-lannee-ou-au-semestre-2021-202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-capitole.fr/universite/composantes/centre-de-ressources-en-langues/dialang-321339.kj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eneration.erasmusplus.fr/coronavirus-ca-se-passe-comment-la-mobilite-erasmu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ational-chy.iae@univ-smb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ational-chy.iae@univ-smb.f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d/viewer?hl=fr&amp;mid=1xm4Cltu5hhUn_8A-vPsl5NYkyW_OIdt2&amp;ll=23.624304048498878,8.202165281897692&amp;z=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24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B7F7B62-9CC3-469C-AA28-AA74F902C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265" y="1713297"/>
            <a:ext cx="8239226" cy="3925503"/>
          </a:xfrm>
        </p:spPr>
        <p:txBody>
          <a:bodyPr>
            <a:normAutofit fontScale="92500" lnSpcReduction="10000"/>
          </a:bodyPr>
          <a:lstStyle/>
          <a:p>
            <a:pPr marL="1257300" lvl="0" indent="-342900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Réfléchir </a:t>
            </a:r>
            <a:r>
              <a:rPr lang="fr-FR" sz="1600" dirty="0">
                <a:solidFill>
                  <a:srgbClr val="808080"/>
                </a:solidFill>
              </a:rPr>
              <a:t>sur vos objectifs</a:t>
            </a:r>
          </a:p>
          <a:p>
            <a:pPr marL="1257300" lvl="0" indent="-342900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Vous renseigner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Visiter</a:t>
            </a:r>
            <a:r>
              <a:rPr lang="fr-FR" sz="1600" dirty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srgbClr val="808080"/>
                </a:solidFill>
              </a:rPr>
              <a:t>les sites web des universités partenaires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Echanger sur vos projets </a:t>
            </a:r>
            <a:r>
              <a:rPr lang="fr-FR" sz="1600" dirty="0">
                <a:solidFill>
                  <a:srgbClr val="808080"/>
                </a:solidFill>
              </a:rPr>
              <a:t>avec les enseignants responsables avant le rendu des candidatures</a:t>
            </a:r>
          </a:p>
          <a:p>
            <a:pPr marL="1257300" indent="-342900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Préparer le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dossier de candidature en ligne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Respecter - </a:t>
            </a:r>
            <a:r>
              <a:rPr lang="fr-FR" sz="1600" dirty="0">
                <a:solidFill>
                  <a:srgbClr val="939598"/>
                </a:solidFill>
              </a:rPr>
              <a:t>le dépt, le niveau L3/M1 et niveau de langue requis (voir tableau)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Indiquer vos universités de préférences</a:t>
            </a:r>
            <a:r>
              <a:rPr lang="fr-FR" sz="1600" dirty="0">
                <a:solidFill>
                  <a:srgbClr val="808080"/>
                </a:solidFill>
              </a:rPr>
              <a:t>.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Bien expliquer votre projet – </a:t>
            </a:r>
            <a:r>
              <a:rPr lang="fr-FR" sz="1600" dirty="0">
                <a:solidFill>
                  <a:srgbClr val="808080"/>
                </a:solidFill>
              </a:rPr>
              <a:t>dans la lettre de motivation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Inclure </a:t>
            </a:r>
            <a:r>
              <a:rPr lang="fr-FR" sz="1600" dirty="0">
                <a:solidFill>
                  <a:srgbClr val="939598"/>
                </a:solidFill>
              </a:rPr>
              <a:t>dans la candidature vos justificatifs de niveau de langue (SELF ou autres)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Veiller </a:t>
            </a:r>
            <a:r>
              <a:rPr lang="fr-FR" sz="1600" dirty="0">
                <a:solidFill>
                  <a:srgbClr val="939598"/>
                </a:solidFill>
              </a:rPr>
              <a:t>à ce que le dossier soit complet et soigné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Déposer</a:t>
            </a:r>
            <a:r>
              <a:rPr lang="fr-FR" sz="1600" dirty="0">
                <a:solidFill>
                  <a:srgbClr val="939598"/>
                </a:solidFill>
              </a:rPr>
              <a:t> le dossier en ligne pour </a:t>
            </a:r>
            <a:r>
              <a:rPr lang="fr-FR" sz="1400" b="1" dirty="0">
                <a:solidFill>
                  <a:srgbClr val="EF3340"/>
                </a:solidFill>
              </a:rPr>
              <a:t>au plus tard </a:t>
            </a:r>
            <a:r>
              <a:rPr lang="fr-FR" sz="1400" dirty="0">
                <a:solidFill>
                  <a:srgbClr val="EF3340"/>
                </a:solidFill>
              </a:rPr>
              <a:t>le 15 janvier 2021 à 12h</a:t>
            </a:r>
            <a:endParaRPr lang="fr-FR" sz="1400" dirty="0">
              <a:solidFill>
                <a:srgbClr val="EF3340"/>
              </a:solidFill>
              <a:highlight>
                <a:srgbClr val="FFFF00"/>
              </a:highlight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D67BB-7D34-4854-BB87-154B0C57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61EA1-AD69-4023-A257-D91360E2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ABC4CD-0236-4F8E-A448-7BA1BC9F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10</a:t>
            </a:fld>
            <a:r>
              <a:rPr lang="fr-FR"/>
              <a:t> / nn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E752344-803E-457F-921B-B06385768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3397"/>
            <a:ext cx="7772400" cy="147002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LA CANDIDATURE</a:t>
            </a:r>
          </a:p>
        </p:txBody>
      </p:sp>
    </p:spTree>
    <p:extLst>
      <p:ext uri="{BB962C8B-B14F-4D97-AF65-F5344CB8AC3E}">
        <p14:creationId xmlns:p14="http://schemas.microsoft.com/office/powerpoint/2010/main" val="201973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700"/>
            <a:ext cx="7772400" cy="147637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TEST DE LANGUE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3875" y="1419225"/>
            <a:ext cx="8058150" cy="4219575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fr-FR" sz="2100" dirty="0"/>
              <a:t>Le test de langue est </a:t>
            </a:r>
            <a:r>
              <a:rPr lang="fr-FR" sz="2100" u="sng" dirty="0">
                <a:solidFill>
                  <a:srgbClr val="EF3340"/>
                </a:solidFill>
              </a:rPr>
              <a:t>obligatoire</a:t>
            </a:r>
            <a:r>
              <a:rPr lang="fr-FR" sz="2100" dirty="0"/>
              <a:t> pour tous les étudiants CANDIDATS à une mobilité internationale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2100" dirty="0">
                <a:solidFill>
                  <a:srgbClr val="939598"/>
                </a:solidFill>
                <a:highlight>
                  <a:srgbClr val="FFFF00"/>
                </a:highlight>
              </a:rPr>
              <a:t>Procédure</a:t>
            </a:r>
            <a:r>
              <a:rPr lang="fr-FR" sz="21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r-FR" sz="2100" dirty="0">
                <a:solidFill>
                  <a:srgbClr val="EF3340"/>
                </a:solidFill>
                <a:highlight>
                  <a:srgbClr val="FFFF00"/>
                </a:highlight>
              </a:rPr>
              <a:t>DIALANG pour 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fr-FR" sz="2100" dirty="0">
              <a:solidFill>
                <a:srgbClr val="EF3340"/>
              </a:solidFill>
              <a:highlight>
                <a:srgbClr val="FFFF00"/>
              </a:highlight>
            </a:endParaRPr>
          </a:p>
          <a:p>
            <a:pPr algn="l"/>
            <a:r>
              <a:rPr lang="fr-FR" sz="2100" dirty="0">
                <a:solidFill>
                  <a:srgbClr val="EF3340"/>
                </a:solidFill>
                <a:highlight>
                  <a:srgbClr val="FFFF00"/>
                </a:highlight>
              </a:rPr>
              <a:t>	allemand </a:t>
            </a:r>
            <a:r>
              <a:rPr lang="fr-FR" sz="2100" dirty="0">
                <a:solidFill>
                  <a:srgbClr val="939598"/>
                </a:solidFill>
                <a:highlight>
                  <a:srgbClr val="FFFF00"/>
                </a:highlight>
              </a:rPr>
              <a:t>envoyée par mail à tous les candidats concernés</a:t>
            </a:r>
          </a:p>
          <a:p>
            <a:pPr algn="l"/>
            <a:r>
              <a:rPr lang="fr-FR" sz="2100" dirty="0">
                <a:solidFill>
                  <a:srgbClr val="EF3340"/>
                </a:solidFill>
                <a:highlight>
                  <a:srgbClr val="FFFF00"/>
                </a:highlight>
              </a:rPr>
              <a:t>	   anglais 	      </a:t>
            </a:r>
            <a:r>
              <a:rPr lang="fr-FR" sz="1700" u="sng" dirty="0">
                <a:solidFill>
                  <a:srgbClr val="EF3340"/>
                </a:solidFill>
                <a:highlight>
                  <a:srgbClr val="FFFF00"/>
                </a:highlight>
              </a:rPr>
              <a:t>Instructions </a:t>
            </a:r>
            <a:r>
              <a:rPr lang="fr-FR" sz="1700" u="sng" dirty="0">
                <a:solidFill>
                  <a:srgbClr val="EF3340"/>
                </a:solidFill>
                <a:highlight>
                  <a:srgbClr val="FFFF00"/>
                </a:highlight>
                <a:hlinkClick r:id="rId2"/>
              </a:rPr>
              <a:t>ici</a:t>
            </a:r>
            <a:r>
              <a:rPr lang="fr-FR" sz="1700" u="sng" dirty="0">
                <a:solidFill>
                  <a:srgbClr val="EF3340"/>
                </a:solidFill>
                <a:highlight>
                  <a:srgbClr val="FFFF00"/>
                </a:highlight>
              </a:rPr>
              <a:t> </a:t>
            </a:r>
          </a:p>
          <a:p>
            <a:pPr algn="l"/>
            <a:endParaRPr lang="fr-FR" sz="2100" dirty="0">
              <a:solidFill>
                <a:srgbClr val="939598"/>
              </a:solidFill>
              <a:highlight>
                <a:srgbClr val="FFFF00"/>
              </a:highlight>
            </a:endParaRPr>
          </a:p>
          <a:p>
            <a:pPr algn="l"/>
            <a:endParaRPr lang="fr-FR" sz="2100" strike="sngStrike" dirty="0">
              <a:solidFill>
                <a:srgbClr val="EF3340"/>
              </a:solidFill>
              <a:highlight>
                <a:srgbClr val="FFFF00"/>
              </a:highlight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11</a:t>
            </a:fld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04A92F9-3741-4634-89B6-8622F1EECFEA}"/>
              </a:ext>
            </a:extLst>
          </p:cNvPr>
          <p:cNvCxnSpPr/>
          <p:nvPr/>
        </p:nvCxnSpPr>
        <p:spPr>
          <a:xfrm>
            <a:off x="2723949" y="4109987"/>
            <a:ext cx="10106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5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279525"/>
          </a:xfrm>
          <a:solidFill>
            <a:schemeClr val="bg2"/>
          </a:solidFill>
        </p:spPr>
        <p:txBody>
          <a:bodyPr/>
          <a:lstStyle/>
          <a:p>
            <a:r>
              <a:rPr lang="fr-FR" dirty="0" err="1"/>
              <a:t>Timeline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784294698"/>
              </p:ext>
            </p:extLst>
          </p:nvPr>
        </p:nvGraphicFramePr>
        <p:xfrm>
          <a:off x="0" y="644893"/>
          <a:ext cx="9144000" cy="5279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967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92126"/>
            <a:ext cx="7772400" cy="1222374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ATTENTION !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8150" y="1409700"/>
            <a:ext cx="8191500" cy="4229100"/>
          </a:xfrm>
        </p:spPr>
        <p:txBody>
          <a:bodyPr>
            <a:normAutofit/>
          </a:bodyPr>
          <a:lstStyle/>
          <a:p>
            <a:r>
              <a:rPr lang="fr-FR" sz="2100" dirty="0"/>
              <a:t>Quoiqu’il arrive vous ne devez entreprendre:</a:t>
            </a:r>
          </a:p>
          <a:p>
            <a:r>
              <a:rPr lang="fr-FR" sz="2100" dirty="0"/>
              <a:t>  </a:t>
            </a:r>
            <a:r>
              <a:rPr lang="fr-FR" sz="2100" dirty="0">
                <a:solidFill>
                  <a:srgbClr val="EF3340"/>
                </a:solidFill>
              </a:rPr>
              <a:t>aucune démarche </a:t>
            </a:r>
            <a:r>
              <a:rPr lang="fr-FR" sz="2100" dirty="0"/>
              <a:t>(achat billet d'avion, visa, logement, etc.) </a:t>
            </a:r>
            <a:r>
              <a:rPr lang="fr-FR" sz="2100" dirty="0">
                <a:solidFill>
                  <a:srgbClr val="939598"/>
                </a:solidFill>
              </a:rPr>
              <a:t>tant que</a:t>
            </a:r>
            <a:r>
              <a:rPr lang="fr-FR" sz="2100" dirty="0">
                <a:solidFill>
                  <a:srgbClr val="FF0000"/>
                </a:solidFill>
              </a:rPr>
              <a:t> </a:t>
            </a:r>
            <a:r>
              <a:rPr lang="fr-FR" sz="2100" dirty="0">
                <a:solidFill>
                  <a:srgbClr val="EF3340"/>
                </a:solidFill>
              </a:rPr>
              <a:t>le partenaire n'a pas accepté votre candidature et pour les étudiants non Européens, </a:t>
            </a:r>
            <a:r>
              <a:rPr lang="fr-FR" sz="2100" dirty="0">
                <a:solidFill>
                  <a:srgbClr val="939598"/>
                </a:solidFill>
              </a:rPr>
              <a:t>tant que vous n’avez pas </a:t>
            </a:r>
            <a:r>
              <a:rPr lang="fr-FR" sz="2100" dirty="0">
                <a:solidFill>
                  <a:srgbClr val="EF3340"/>
                </a:solidFill>
              </a:rPr>
              <a:t>votre visa.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01/09/2019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13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47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0026"/>
            <a:ext cx="7772400" cy="1247774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PROCEDURE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600075"/>
            <a:ext cx="8382000" cy="5038725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endParaRPr lang="fr-FR" dirty="0">
              <a:solidFill>
                <a:srgbClr val="808080"/>
              </a:solidFill>
            </a:endParaRPr>
          </a:p>
          <a:p>
            <a:pPr lvl="0" algn="l"/>
            <a:r>
              <a:rPr lang="fr-FR" dirty="0">
                <a:solidFill>
                  <a:srgbClr val="808080"/>
                </a:solidFill>
              </a:rPr>
              <a:t>Demande de bourses</a:t>
            </a:r>
          </a:p>
          <a:p>
            <a:pPr lvl="0"/>
            <a:r>
              <a:rPr lang="fr-FR" dirty="0">
                <a:solidFill>
                  <a:srgbClr val="EF3340"/>
                </a:solidFill>
              </a:rPr>
              <a:t>Inscription sur </a:t>
            </a:r>
            <a:r>
              <a:rPr lang="fr-FR" dirty="0" err="1">
                <a:solidFill>
                  <a:srgbClr val="EF3340"/>
                </a:solidFill>
              </a:rPr>
              <a:t>moveon</a:t>
            </a:r>
            <a:r>
              <a:rPr lang="fr-FR" dirty="0">
                <a:solidFill>
                  <a:srgbClr val="EF3340"/>
                </a:solidFill>
              </a:rPr>
              <a:t> APRES </a:t>
            </a:r>
            <a:r>
              <a:rPr lang="fr-FR" u="sng" dirty="0">
                <a:solidFill>
                  <a:srgbClr val="EF3340"/>
                </a:solidFill>
              </a:rPr>
              <a:t>avoir été sélectionné</a:t>
            </a:r>
          </a:p>
          <a:p>
            <a:pPr lvl="0" algn="l"/>
            <a:r>
              <a:rPr lang="fr-FR" dirty="0">
                <a:solidFill>
                  <a:srgbClr val="808080"/>
                </a:solidFill>
              </a:rPr>
              <a:t>Inscription auprès de l’université d’accueil</a:t>
            </a:r>
          </a:p>
          <a:p>
            <a:pPr lvl="0" algn="l"/>
            <a:r>
              <a:rPr lang="fr-FR" dirty="0">
                <a:solidFill>
                  <a:srgbClr val="808080"/>
                </a:solidFill>
              </a:rPr>
              <a:t>       </a:t>
            </a:r>
            <a:r>
              <a:rPr lang="fr-FR" dirty="0">
                <a:solidFill>
                  <a:srgbClr val="EF3340"/>
                </a:solidFill>
              </a:rPr>
              <a:t>Selon les indications reçues du partenaire</a:t>
            </a:r>
          </a:p>
          <a:p>
            <a:pPr lvl="0" algn="l"/>
            <a:r>
              <a:rPr lang="fr-FR" dirty="0">
                <a:solidFill>
                  <a:srgbClr val="808080"/>
                </a:solidFill>
              </a:rPr>
              <a:t>Contrat d’études à rendre selon indications données par le bureau des RI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14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78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701"/>
            <a:ext cx="7772400" cy="1409699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INSCRIPTION MOVE 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6249" y="1676400"/>
            <a:ext cx="8105775" cy="3962400"/>
          </a:xfrm>
        </p:spPr>
        <p:txBody>
          <a:bodyPr/>
          <a:lstStyle/>
          <a:p>
            <a:pPr algn="l"/>
            <a:r>
              <a:rPr lang="fr-FR" dirty="0">
                <a:latin typeface="Arial"/>
              </a:rPr>
              <a:t>La base </a:t>
            </a:r>
            <a:r>
              <a:rPr lang="fr-FR" dirty="0" err="1">
                <a:latin typeface="Arial"/>
              </a:rPr>
              <a:t>Moveonline</a:t>
            </a:r>
            <a:r>
              <a:rPr lang="fr-FR" dirty="0">
                <a:latin typeface="Arial"/>
              </a:rPr>
              <a:t> sera ouverte pour les candidatures pour les mobilités à l'étranger (études) </a:t>
            </a:r>
            <a:r>
              <a:rPr lang="fr-FR" dirty="0">
                <a:solidFill>
                  <a:srgbClr val="EF3340"/>
                </a:solidFill>
                <a:latin typeface="Arial"/>
              </a:rPr>
              <a:t>début octobre</a:t>
            </a:r>
            <a:r>
              <a:rPr lang="fr-FR" dirty="0">
                <a:latin typeface="Arial"/>
              </a:rPr>
              <a:t>.</a:t>
            </a:r>
            <a:endParaRPr lang="fr-FR" dirty="0">
              <a:solidFill>
                <a:srgbClr val="1809DD"/>
              </a:solidFill>
              <a:latin typeface="Arial"/>
            </a:endParaRPr>
          </a:p>
          <a:p>
            <a:pPr algn="l"/>
            <a:endParaRPr lang="fr-FR" b="1" dirty="0">
              <a:latin typeface="Arial"/>
            </a:endParaRPr>
          </a:p>
          <a:p>
            <a:pPr algn="l"/>
            <a:r>
              <a:rPr lang="fr-FR" b="1" dirty="0">
                <a:solidFill>
                  <a:srgbClr val="EF3340"/>
                </a:solidFill>
                <a:latin typeface="Arial"/>
              </a:rPr>
              <a:t>NE PAS S’INSCRIRE AVANT D’AVOIR ÉTÉ DÛMENT SELECTIONNÉ PAR LE JURY</a:t>
            </a:r>
          </a:p>
          <a:p>
            <a:pPr algn="l"/>
            <a:endParaRPr lang="fr-FR" dirty="0">
              <a:solidFill>
                <a:srgbClr val="EF3340"/>
              </a:solidFill>
            </a:endParaRP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15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967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700" y="276225"/>
            <a:ext cx="7962900" cy="1362076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La DRI: Direction des</a:t>
            </a:r>
            <a:br>
              <a:rPr lang="fr-FR" dirty="0"/>
            </a:br>
            <a:r>
              <a:rPr lang="fr-FR" dirty="0"/>
              <a:t> Relations Internationales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6725" y="1752600"/>
            <a:ext cx="8296275" cy="420618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Mathilde D’Harcourt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      </a:t>
            </a:r>
            <a:r>
              <a:rPr lang="fr-FR" u="sng" dirty="0">
                <a:solidFill>
                  <a:srgbClr val="EF3340"/>
                </a:solidFill>
              </a:rPr>
              <a:t>mobilite-iae.dri@univ-smb.fr</a:t>
            </a:r>
          </a:p>
          <a:p>
            <a:pPr lvl="0"/>
            <a:r>
              <a:rPr lang="fr-FR" dirty="0">
                <a:solidFill>
                  <a:srgbClr val="808080"/>
                </a:solidFill>
              </a:rPr>
              <a:t>      DRI 27 rue Marcoz </a:t>
            </a:r>
          </a:p>
          <a:p>
            <a:pPr lvl="0"/>
            <a:r>
              <a:rPr lang="fr-FR" dirty="0">
                <a:solidFill>
                  <a:srgbClr val="808080"/>
                </a:solidFill>
              </a:rPr>
              <a:t>      B.P.1104 73011 Chambéry Cedex</a:t>
            </a:r>
          </a:p>
          <a:p>
            <a:pPr lvl="0" algn="l"/>
            <a:endParaRPr lang="fr-FR" sz="1000" dirty="0">
              <a:solidFill>
                <a:srgbClr val="808080"/>
              </a:solidFill>
            </a:endParaRPr>
          </a:p>
          <a:p>
            <a:pPr marL="400050" lvl="1" algn="l"/>
            <a:r>
              <a:rPr lang="fr-FR" sz="23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DRI s’occupe de:</a:t>
            </a:r>
            <a:endParaRPr lang="fr-FR" sz="2300" dirty="0">
              <a:solidFill>
                <a:prstClr val="black"/>
              </a:solidFill>
            </a:endParaRPr>
          </a:p>
          <a:p>
            <a:pPr marL="857250" lvl="1" indent="-457200" algn="l">
              <a:buFont typeface="Wingdings" pitchFamily="2" charset="2"/>
              <a:buChar char="§"/>
            </a:pPr>
            <a:r>
              <a:rPr lang="fr-FR" sz="2300" dirty="0">
                <a:solidFill>
                  <a:srgbClr val="FF0000"/>
                </a:solidFill>
              </a:rPr>
              <a:t>BOURSES</a:t>
            </a:r>
            <a:r>
              <a:rPr lang="fr-FR" sz="2300" dirty="0">
                <a:solidFill>
                  <a:srgbClr val="808080"/>
                </a:solidFill>
              </a:rPr>
              <a:t> (Erasmus+, Région, AMI) </a:t>
            </a:r>
          </a:p>
          <a:p>
            <a:pPr marL="400050" lvl="1" algn="l"/>
            <a:r>
              <a:rPr lang="fr-FR" sz="2300" dirty="0">
                <a:solidFill>
                  <a:srgbClr val="808080"/>
                </a:solidFill>
              </a:rPr>
              <a:t>  	attribution gestion et toute information relative au paiement 	de l’acompte et du solde.</a:t>
            </a:r>
          </a:p>
          <a:p>
            <a:pPr marL="857250" lvl="1" indent="-457200" algn="l">
              <a:buFont typeface="Wingdings" pitchFamily="2" charset="2"/>
              <a:buChar char="§"/>
            </a:pPr>
            <a:r>
              <a:rPr lang="fr-FR" sz="2300" dirty="0">
                <a:solidFill>
                  <a:srgbClr val="FF0000"/>
                </a:solidFill>
              </a:rPr>
              <a:t>contrats d’études, des contrats étudiants, des attestations de présence/départ</a:t>
            </a:r>
            <a:r>
              <a:rPr lang="fr-FR" sz="2300" dirty="0">
                <a:solidFill>
                  <a:srgbClr val="808080"/>
                </a:solidFill>
              </a:rPr>
              <a:t>: documents nécessaires à l’obtention de la bourse.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16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00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6699"/>
            <a:ext cx="7772400" cy="113347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LES FINANCEMENTS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873" y="1400175"/>
            <a:ext cx="8572500" cy="1047749"/>
          </a:xfrm>
        </p:spPr>
        <p:txBody>
          <a:bodyPr>
            <a:normAutofit fontScale="25000" lnSpcReduction="20000"/>
          </a:bodyPr>
          <a:lstStyle/>
          <a:p>
            <a:pPr marL="806450" lvl="1" indent="-342900" algn="l">
              <a:buFont typeface="Arial" pitchFamily="34" charset="0"/>
              <a:buChar char="•"/>
            </a:pPr>
            <a:endParaRPr lang="fr-FR" sz="2400" dirty="0">
              <a:solidFill>
                <a:srgbClr val="FF0000"/>
              </a:solidFill>
            </a:endParaRPr>
          </a:p>
          <a:p>
            <a:pPr marL="806450" lvl="1" indent="-342900" algn="l">
              <a:buFont typeface="Arial" pitchFamily="34" charset="0"/>
              <a:buChar char="•"/>
            </a:pPr>
            <a:endParaRPr lang="fr-FR" sz="2400" dirty="0">
              <a:solidFill>
                <a:srgbClr val="FF0000"/>
              </a:solidFill>
            </a:endParaRPr>
          </a:p>
          <a:p>
            <a:pPr marL="806450" lvl="1" indent="-342900" algn="l">
              <a:buFont typeface="Arial" pitchFamily="34" charset="0"/>
              <a:buChar char="•"/>
            </a:pPr>
            <a:endParaRPr lang="fr-FR" sz="2400" dirty="0">
              <a:solidFill>
                <a:srgbClr val="FF0000"/>
              </a:solidFill>
            </a:endParaRPr>
          </a:p>
          <a:p>
            <a:pPr marL="806450" lvl="1" indent="-342900" algn="l">
              <a:buFont typeface="Arial" pitchFamily="34" charset="0"/>
              <a:buChar char="•"/>
            </a:pPr>
            <a:endParaRPr lang="fr-FR" sz="6200" dirty="0">
              <a:solidFill>
                <a:srgbClr val="FF0000"/>
              </a:solidFill>
            </a:endParaRPr>
          </a:p>
          <a:p>
            <a:pPr marL="806450" lvl="1" indent="-342900" algn="l">
              <a:buFont typeface="Arial" pitchFamily="34" charset="0"/>
              <a:buChar char="•"/>
            </a:pPr>
            <a:r>
              <a:rPr lang="fr-FR" sz="8400" dirty="0">
                <a:solidFill>
                  <a:srgbClr val="EF3340"/>
                </a:solidFill>
              </a:rPr>
              <a:t>Consulter le site web de l’USMB </a:t>
            </a:r>
          </a:p>
          <a:p>
            <a:pPr marL="463550" lvl="1" algn="l"/>
            <a:r>
              <a:rPr lang="fr-FR" sz="6200" u="sng" dirty="0">
                <a:solidFill>
                  <a:srgbClr val="1809DD"/>
                </a:solidFill>
              </a:rPr>
              <a:t>https://www.univ-smb.fr/international/partir-a-letranger/etudiant-e-s/etudes/candidater-a-une-aide-financiere/</a:t>
            </a:r>
          </a:p>
          <a:p>
            <a:pPr marL="806450" lvl="1" indent="-342900" algn="l">
              <a:buFont typeface="Arial" pitchFamily="34" charset="0"/>
              <a:buChar char="•"/>
            </a:pPr>
            <a:endParaRPr lang="fr-FR" sz="2400" dirty="0">
              <a:solidFill>
                <a:srgbClr val="808080"/>
              </a:solidFill>
            </a:endParaRPr>
          </a:p>
          <a:p>
            <a:pPr marL="806450" lvl="1" indent="-342900" algn="l"/>
            <a:endParaRPr lang="fr-FR" dirty="0">
              <a:solidFill>
                <a:prstClr val="black"/>
              </a:solidFill>
            </a:endParaRPr>
          </a:p>
          <a:p>
            <a:pPr marL="806450" lvl="1" indent="-342900" algn="l"/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17</a:t>
            </a:fld>
            <a:r>
              <a:rPr lang="fr-FR"/>
              <a:t> / nn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16" y="2667000"/>
            <a:ext cx="590121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16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14324"/>
            <a:ext cx="7772400" cy="145732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LE CONTRAT D’ETUDE ou</a:t>
            </a:r>
            <a:br>
              <a:rPr lang="fr-FR" dirty="0"/>
            </a:br>
            <a:r>
              <a:rPr lang="fr-FR" dirty="0"/>
              <a:t> LEARNING AGREEMENT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2424" y="2105025"/>
            <a:ext cx="8372476" cy="348615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fr-FR" sz="2100" dirty="0">
                <a:solidFill>
                  <a:srgbClr val="808080"/>
                </a:solidFill>
              </a:rPr>
              <a:t>Le </a:t>
            </a:r>
            <a:r>
              <a:rPr lang="fr-FR" sz="2100" i="1" dirty="0" err="1">
                <a:solidFill>
                  <a:srgbClr val="808080"/>
                </a:solidFill>
              </a:rPr>
              <a:t>learning</a:t>
            </a:r>
            <a:r>
              <a:rPr lang="fr-FR" sz="2100" i="1" dirty="0">
                <a:solidFill>
                  <a:srgbClr val="808080"/>
                </a:solidFill>
              </a:rPr>
              <a:t> agreement</a:t>
            </a:r>
            <a:r>
              <a:rPr lang="fr-FR" sz="2100" dirty="0">
                <a:solidFill>
                  <a:srgbClr val="808080"/>
                </a:solidFill>
              </a:rPr>
              <a:t> est un </a:t>
            </a:r>
            <a:r>
              <a:rPr lang="fr-FR" sz="2100" i="1" dirty="0">
                <a:solidFill>
                  <a:srgbClr val="FF0000"/>
                </a:solidFill>
              </a:rPr>
              <a:t>contrat</a:t>
            </a:r>
            <a:r>
              <a:rPr lang="fr-FR" sz="2100" dirty="0">
                <a:solidFill>
                  <a:srgbClr val="FF0000"/>
                </a:solidFill>
              </a:rPr>
              <a:t> </a:t>
            </a:r>
            <a:r>
              <a:rPr lang="fr-FR" sz="2100" dirty="0">
                <a:solidFill>
                  <a:srgbClr val="808080"/>
                </a:solidFill>
              </a:rPr>
              <a:t>entre vous, l’université Savoie Mont Blanc et l’université d’accueil. 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fr-FR" sz="2100" dirty="0">
                <a:solidFill>
                  <a:srgbClr val="808080"/>
                </a:solidFill>
              </a:rPr>
              <a:t>Il permet de </a:t>
            </a:r>
            <a:r>
              <a:rPr lang="fr-FR" sz="2100" dirty="0">
                <a:solidFill>
                  <a:srgbClr val="FF0000"/>
                </a:solidFill>
              </a:rPr>
              <a:t>valider</a:t>
            </a:r>
            <a:r>
              <a:rPr lang="fr-FR" sz="2100" dirty="0">
                <a:solidFill>
                  <a:prstClr val="black"/>
                </a:solidFill>
              </a:rPr>
              <a:t> </a:t>
            </a:r>
            <a:r>
              <a:rPr lang="fr-FR" sz="2100" dirty="0">
                <a:solidFill>
                  <a:srgbClr val="808080"/>
                </a:solidFill>
              </a:rPr>
              <a:t>vos ECTS (30 au semestre et 60 à l’année) et de justifier votre formation à l’étranger pour le </a:t>
            </a:r>
            <a:r>
              <a:rPr lang="fr-FR" sz="2100" dirty="0">
                <a:solidFill>
                  <a:srgbClr val="FF0000"/>
                </a:solidFill>
              </a:rPr>
              <a:t>paiement</a:t>
            </a:r>
            <a:r>
              <a:rPr lang="fr-FR" sz="2100" dirty="0">
                <a:solidFill>
                  <a:prstClr val="black"/>
                </a:solidFill>
              </a:rPr>
              <a:t> </a:t>
            </a:r>
            <a:r>
              <a:rPr lang="fr-FR" sz="2100" dirty="0">
                <a:solidFill>
                  <a:srgbClr val="808080"/>
                </a:solidFill>
              </a:rPr>
              <a:t>des bourses.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fr-FR" sz="2100" dirty="0">
                <a:solidFill>
                  <a:srgbClr val="808080"/>
                </a:solidFill>
              </a:rPr>
              <a:t>Il doit être </a:t>
            </a:r>
            <a:r>
              <a:rPr lang="fr-FR" sz="2100" dirty="0">
                <a:solidFill>
                  <a:srgbClr val="FF0000"/>
                </a:solidFill>
              </a:rPr>
              <a:t>signé</a:t>
            </a:r>
            <a:r>
              <a:rPr lang="fr-FR" sz="2100" dirty="0">
                <a:solidFill>
                  <a:prstClr val="black"/>
                </a:solidFill>
              </a:rPr>
              <a:t> </a:t>
            </a:r>
            <a:r>
              <a:rPr lang="fr-FR" sz="2100" dirty="0">
                <a:solidFill>
                  <a:srgbClr val="808080"/>
                </a:solidFill>
              </a:rPr>
              <a:t>par </a:t>
            </a:r>
            <a:r>
              <a:rPr lang="fr-FR" sz="2100" u="sng" dirty="0">
                <a:solidFill>
                  <a:srgbClr val="808080"/>
                </a:solidFill>
              </a:rPr>
              <a:t>vous</a:t>
            </a:r>
            <a:r>
              <a:rPr lang="fr-FR" sz="2100" dirty="0">
                <a:solidFill>
                  <a:srgbClr val="808080"/>
                </a:solidFill>
              </a:rPr>
              <a:t>, le responsable d’échange ou de département, le responsable d’échange de l’université d’accueil (et pour les contrats bilatéraux, par les universités).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01/09/2019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18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633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57174"/>
            <a:ext cx="7772400" cy="100012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SITE INTERNET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19</a:t>
            </a:fld>
            <a:r>
              <a:rPr lang="fr-FR"/>
              <a:t> / nn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1513559"/>
            <a:ext cx="6696075" cy="41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1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2953" y="180975"/>
            <a:ext cx="7772400" cy="2076450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REUNION D’INFORMATION </a:t>
            </a:r>
            <a:br>
              <a:rPr lang="fr-FR" dirty="0"/>
            </a:br>
            <a:r>
              <a:rPr lang="fr-FR" dirty="0"/>
              <a:t>ECHANGES INTERNATIONAUX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0395" y="3886200"/>
            <a:ext cx="7772399" cy="1752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Réf.: RI/Mobilités Chambéry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2</a:t>
            </a:fld>
            <a:r>
              <a:rPr lang="fr-FR"/>
              <a:t> / nn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38248D9-7CDE-465D-BBB5-E5CE1E944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26" y="4432293"/>
            <a:ext cx="1969255" cy="66041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98670B1-2230-4520-93FB-700E1BB71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882" y="4357910"/>
            <a:ext cx="1008113" cy="76834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9C4043F-F751-4918-AB6E-52BFF0EED8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7995" y="4379745"/>
            <a:ext cx="2780778" cy="641718"/>
          </a:xfrm>
          <a:prstGeom prst="rect">
            <a:avLst/>
          </a:prstGeom>
        </p:spPr>
      </p:pic>
      <p:pic>
        <p:nvPicPr>
          <p:cNvPr id="10" name="Espace réservé du contenu 6">
            <a:extLst>
              <a:ext uri="{FF2B5EF4-FFF2-40B4-BE49-F238E27FC236}">
                <a16:creationId xmlns:a16="http://schemas.microsoft.com/office/drawing/2014/main" id="{8984D3F4-30C9-4862-B2EC-E13BD79B69C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5"/>
          <a:stretch>
            <a:fillRect/>
          </a:stretch>
        </p:blipFill>
        <p:spPr>
          <a:xfrm>
            <a:off x="6828773" y="4432293"/>
            <a:ext cx="1576580" cy="7891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AD9942-FCBD-431B-A5D0-04E8B19F02F4}"/>
              </a:ext>
            </a:extLst>
          </p:cNvPr>
          <p:cNvSpPr/>
          <p:nvPr/>
        </p:nvSpPr>
        <p:spPr>
          <a:xfrm>
            <a:off x="2213737" y="2850436"/>
            <a:ext cx="5201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Mobilité 2021-2022</a:t>
            </a:r>
          </a:p>
        </p:txBody>
      </p:sp>
    </p:spTree>
    <p:extLst>
      <p:ext uri="{BB962C8B-B14F-4D97-AF65-F5344CB8AC3E}">
        <p14:creationId xmlns:p14="http://schemas.microsoft.com/office/powerpoint/2010/main" val="3889128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57174"/>
            <a:ext cx="7772400" cy="1097801"/>
          </a:xfrm>
          <a:solidFill>
            <a:schemeClr val="bg2"/>
          </a:solidFill>
        </p:spPr>
        <p:txBody>
          <a:bodyPr/>
          <a:lstStyle/>
          <a:p>
            <a:r>
              <a:rPr lang="fr-FR" sz="2800" dirty="0"/>
              <a:t>Informations </a:t>
            </a:r>
            <a:r>
              <a:rPr lang="fr-FR" sz="2800" dirty="0" err="1"/>
              <a:t>Covid</a:t>
            </a:r>
            <a:r>
              <a:rPr lang="fr-FR" sz="2800" dirty="0"/>
              <a:t> 19 et mobilités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743075"/>
            <a:ext cx="9143999" cy="3926205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tx1"/>
                </a:solidFill>
                <a:hlinkClick r:id="rId3"/>
              </a:rPr>
              <a:t>https://generation.erasmusplus.fr/coronavirus-ca-se-passe-comment-la-mobilite-erasmus/</a:t>
            </a:r>
            <a:endParaRPr lang="fr-FR" sz="1800" dirty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>
                <a:solidFill>
                  <a:schemeClr val="tx1"/>
                </a:solidFill>
              </a:rPr>
              <a:t>SITE ARIANE:</a:t>
            </a:r>
          </a:p>
          <a:p>
            <a:r>
              <a:rPr lang="fr-FR" sz="1800" dirty="0">
                <a:solidFill>
                  <a:schemeClr val="tx1"/>
                </a:solidFill>
              </a:rPr>
              <a:t>https://www.diplomatie.gouv.fr/fr/conseils-aux-voyageurs/conseils-par-pays-destination/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Réf.: RI/Mobilités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882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700" y="244476"/>
            <a:ext cx="7981950" cy="1174750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CONTACTS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2475" y="1419225"/>
            <a:ext cx="7705725" cy="3790950"/>
          </a:xfrm>
        </p:spPr>
        <p:txBody>
          <a:bodyPr>
            <a:normAutofit fontScale="77500" lnSpcReduction="20000"/>
          </a:bodyPr>
          <a:lstStyle/>
          <a:p>
            <a:pPr marL="714375" lvl="0" algn="l"/>
            <a:endParaRPr lang="fr-FR" sz="2600" b="1" dirty="0">
              <a:solidFill>
                <a:schemeClr val="tx1"/>
              </a:solidFill>
            </a:endParaRPr>
          </a:p>
          <a:p>
            <a:pPr marL="714375" lvl="0" algn="l"/>
            <a:r>
              <a:rPr lang="fr-FR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 Internationales IAE Chambéry</a:t>
            </a:r>
          </a:p>
          <a:p>
            <a:pPr marL="714375" lvl="0" algn="l"/>
            <a:endParaRPr lang="fr-FR" sz="2700" b="1" dirty="0">
              <a:solidFill>
                <a:schemeClr val="tx1"/>
              </a:solidFill>
            </a:endParaRPr>
          </a:p>
          <a:p>
            <a:pPr marL="714375" lvl="1" algn="l">
              <a:buFont typeface="Wingdings" pitchFamily="2" charset="2"/>
              <a:buChar char="§"/>
            </a:pPr>
            <a:r>
              <a:rPr lang="fr-FR" sz="2700" dirty="0">
                <a:solidFill>
                  <a:srgbClr val="808080"/>
                </a:solidFill>
              </a:rPr>
              <a:t> Camille RAVET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Responsable des Relations Internationales</a:t>
            </a:r>
          </a:p>
          <a:p>
            <a:pPr marL="714375" lvl="1" algn="l">
              <a:buFont typeface="Wingdings" pitchFamily="2" charset="2"/>
              <a:buChar char="§"/>
            </a:pPr>
            <a:r>
              <a:rPr lang="fr-FR" sz="2700" dirty="0">
                <a:solidFill>
                  <a:srgbClr val="808080"/>
                </a:solidFill>
              </a:rPr>
              <a:t> Marta BORCHIO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Coordinatrice internationale  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04 79 75 85 58</a:t>
            </a:r>
          </a:p>
          <a:p>
            <a:pPr algn="l"/>
            <a:r>
              <a:rPr lang="fr-FR" sz="2700" dirty="0">
                <a:solidFill>
                  <a:srgbClr val="FF0000"/>
                </a:solidFill>
              </a:rPr>
              <a:t>            </a:t>
            </a:r>
            <a:r>
              <a:rPr lang="fr-FR" sz="2700" u="sng" dirty="0">
                <a:solidFill>
                  <a:srgbClr val="FF0000"/>
                </a:solidFill>
                <a:hlinkClick r:id="rId2"/>
              </a:rPr>
              <a:t>international-chy.iae@univ-smb.fr</a:t>
            </a:r>
            <a:endParaRPr lang="fr-FR" sz="2700" u="sng" dirty="0">
              <a:solidFill>
                <a:srgbClr val="FF0000"/>
              </a:solidFill>
            </a:endParaRPr>
          </a:p>
          <a:p>
            <a:pPr lvl="0" algn="l"/>
            <a:endParaRPr lang="fr-FR" sz="2600" dirty="0">
              <a:solidFill>
                <a:srgbClr val="FF0000"/>
              </a:solidFill>
            </a:endParaRPr>
          </a:p>
          <a:p>
            <a:pPr lvl="0"/>
            <a:r>
              <a:rPr lang="fr-FR" sz="2600" dirty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fr-FR" sz="2700" dirty="0">
                <a:solidFill>
                  <a:srgbClr val="FF0000"/>
                </a:solidFill>
              </a:rPr>
              <a:t>www.iae.univ-smb.fr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21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36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5325" y="2432786"/>
            <a:ext cx="7772400" cy="1323975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INTERNATIONAL: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L3 BCI et M1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19/11/2018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3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78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DAD13-2DB0-4728-9962-84FADF11D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550" y="830033"/>
            <a:ext cx="7772400" cy="960267"/>
          </a:xfrm>
        </p:spPr>
        <p:txBody>
          <a:bodyPr/>
          <a:lstStyle/>
          <a:p>
            <a:r>
              <a:rPr lang="fr-FR" dirty="0"/>
              <a:t>Volet international de la 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02E41E-1792-4820-AC66-8DED7150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311" y="1328287"/>
            <a:ext cx="7652084" cy="4515223"/>
          </a:xfrm>
        </p:spPr>
        <p:txBody>
          <a:bodyPr>
            <a:normAutofit/>
          </a:bodyPr>
          <a:lstStyle/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dirty="0"/>
              <a:t>Acquérir des connaissances académiques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dirty="0"/>
              <a:t>Découverte: pays, région, université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dirty="0"/>
              <a:t>Compétences linguistiques et interculturelles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dirty="0"/>
              <a:t>Capacités d’adaptation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dirty="0"/>
              <a:t>Développement des relations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endParaRPr lang="fr-FR" sz="1900" dirty="0"/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b="1" i="1" dirty="0"/>
              <a:t>Construire votre projet: L3 / M1:</a:t>
            </a:r>
          </a:p>
          <a:p>
            <a:pPr marL="355600" algn="l" defTabSz="182563"/>
            <a:r>
              <a:rPr lang="fr-FR" sz="1900" dirty="0"/>
              <a:t>…avec les responsables de parcours, les responsables d’échanges, et le service RI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046C12-692D-41AB-9191-11004810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2A6932-9613-4A25-932A-C9FBA792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DCCBD-1C2D-483F-BB7C-05E121CF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4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34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7700" y="244476"/>
            <a:ext cx="7981950" cy="1174750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CONTACTS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3925" y="1563604"/>
            <a:ext cx="7705725" cy="3790950"/>
          </a:xfrm>
        </p:spPr>
        <p:txBody>
          <a:bodyPr>
            <a:normAutofit fontScale="70000" lnSpcReduction="20000"/>
          </a:bodyPr>
          <a:lstStyle/>
          <a:p>
            <a:pPr marL="714375" lvl="0" algn="l"/>
            <a:endParaRPr lang="fr-FR" sz="2600" b="1" dirty="0">
              <a:solidFill>
                <a:schemeClr val="tx1"/>
              </a:solidFill>
            </a:endParaRPr>
          </a:p>
          <a:p>
            <a:pPr marL="714375" lvl="0" algn="l"/>
            <a:r>
              <a:rPr lang="fr-FR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 Internationales IAE Chambéry</a:t>
            </a:r>
          </a:p>
          <a:p>
            <a:pPr marL="714375" lvl="0" algn="l"/>
            <a:endParaRPr lang="fr-FR" sz="2700" b="1" dirty="0">
              <a:solidFill>
                <a:schemeClr val="tx1"/>
              </a:solidFill>
            </a:endParaRPr>
          </a:p>
          <a:p>
            <a:pPr marL="714375" lvl="1" algn="l">
              <a:buFont typeface="Wingdings" pitchFamily="2" charset="2"/>
              <a:buChar char="§"/>
            </a:pPr>
            <a:r>
              <a:rPr lang="fr-FR" sz="2700" dirty="0">
                <a:solidFill>
                  <a:srgbClr val="808080"/>
                </a:solidFill>
              </a:rPr>
              <a:t> Camille RAVET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Responsable des Relations Internationales</a:t>
            </a:r>
          </a:p>
          <a:p>
            <a:pPr marL="714375" lvl="1" algn="l"/>
            <a:endParaRPr lang="fr-FR" sz="2700" dirty="0">
              <a:solidFill>
                <a:srgbClr val="808080"/>
              </a:solidFill>
            </a:endParaRPr>
          </a:p>
          <a:p>
            <a:pPr marL="714375" lvl="1" algn="l">
              <a:buFont typeface="Wingdings" pitchFamily="2" charset="2"/>
              <a:buChar char="§"/>
            </a:pPr>
            <a:r>
              <a:rPr lang="fr-FR" sz="2700" dirty="0">
                <a:solidFill>
                  <a:srgbClr val="808080"/>
                </a:solidFill>
              </a:rPr>
              <a:t> Marta BORCHIO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Coordinatrice internationale  </a:t>
            </a:r>
          </a:p>
          <a:p>
            <a:pPr marL="714375" lvl="1" algn="l"/>
            <a:r>
              <a:rPr lang="fr-FR" sz="2700" dirty="0">
                <a:solidFill>
                  <a:srgbClr val="808080"/>
                </a:solidFill>
              </a:rPr>
              <a:t>   04 79 75 85 58</a:t>
            </a:r>
          </a:p>
          <a:p>
            <a:pPr algn="l"/>
            <a:r>
              <a:rPr lang="fr-FR" sz="2700" dirty="0">
                <a:solidFill>
                  <a:srgbClr val="FF0000"/>
                </a:solidFill>
              </a:rPr>
              <a:t>            	</a:t>
            </a:r>
            <a:r>
              <a:rPr lang="fr-FR" sz="2700" u="sng" dirty="0">
                <a:solidFill>
                  <a:srgbClr val="FF0000"/>
                </a:solidFill>
                <a:hlinkClick r:id="rId2"/>
              </a:rPr>
              <a:t>international-chy.iae@univ-smb.fr</a:t>
            </a:r>
            <a:endParaRPr lang="fr-FR" sz="2700" u="sng" dirty="0">
              <a:solidFill>
                <a:srgbClr val="FF0000"/>
              </a:solidFill>
            </a:endParaRPr>
          </a:p>
          <a:p>
            <a:pPr lvl="0" algn="l"/>
            <a:endParaRPr lang="fr-FR" sz="2600" dirty="0">
              <a:solidFill>
                <a:srgbClr val="FF0000"/>
              </a:solidFill>
            </a:endParaRPr>
          </a:p>
          <a:p>
            <a:pPr lvl="0"/>
            <a:r>
              <a:rPr lang="fr-FR" sz="2600" dirty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fr-FR" sz="2700" dirty="0">
                <a:solidFill>
                  <a:srgbClr val="FF0000"/>
                </a:solidFill>
              </a:rPr>
              <a:t>www.iae.univ-smb.fr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01/09/2019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5</a:t>
            </a:fld>
            <a:r>
              <a:rPr lang="fr-FR"/>
              <a:t> / 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318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DAD13-2DB0-4728-9962-84FADF11D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555" y="156264"/>
            <a:ext cx="7772400" cy="960267"/>
          </a:xfrm>
        </p:spPr>
        <p:txBody>
          <a:bodyPr/>
          <a:lstStyle/>
          <a:p>
            <a:r>
              <a:rPr lang="fr-FR" dirty="0"/>
              <a:t>Echanger sur votre projets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02E41E-1792-4820-AC66-8DED7150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16531"/>
            <a:ext cx="9144000" cy="4618347"/>
          </a:xfrm>
        </p:spPr>
        <p:txBody>
          <a:bodyPr>
            <a:normAutofit/>
          </a:bodyPr>
          <a:lstStyle/>
          <a:p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À rencontrer avant de déposer votre dossier de candidature</a:t>
            </a:r>
          </a:p>
          <a:p>
            <a:r>
              <a:rPr lang="fr-FR" i="1" dirty="0"/>
              <a:t>Voir site internet pour définir les responsables </a:t>
            </a:r>
          </a:p>
          <a:p>
            <a:pPr marL="342900" indent="-342900">
              <a:buFontTx/>
              <a:buChar char="-"/>
            </a:pPr>
            <a:endParaRPr lang="fr-FR" sz="4000" dirty="0"/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b="1" dirty="0"/>
              <a:t>Amy Church-Morel </a:t>
            </a:r>
            <a:r>
              <a:rPr lang="fr-FR" sz="1900" dirty="0"/>
              <a:t>–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b="1" dirty="0"/>
              <a:t>Nolwenn Le-</a:t>
            </a:r>
            <a:r>
              <a:rPr lang="fr-FR" sz="1900" b="1" dirty="0" err="1"/>
              <a:t>Liboux</a:t>
            </a:r>
            <a:r>
              <a:rPr lang="fr-FR" sz="1900" b="1" dirty="0"/>
              <a:t> </a:t>
            </a:r>
            <a:r>
              <a:rPr lang="fr-FR" sz="1900" dirty="0"/>
              <a:t>(échanges hispaniques) </a:t>
            </a:r>
          </a:p>
          <a:p>
            <a:pPr marL="539750" indent="-184150" algn="l" defTabSz="182563">
              <a:buFont typeface="Arial" pitchFamily="34" charset="0"/>
              <a:buChar char="•"/>
            </a:pPr>
            <a:r>
              <a:rPr lang="fr-FR" sz="1900" b="1" dirty="0"/>
              <a:t>Gretchen </a:t>
            </a:r>
            <a:r>
              <a:rPr lang="fr-FR" sz="1900" b="1" dirty="0" err="1"/>
              <a:t>Pascalis</a:t>
            </a:r>
            <a:r>
              <a:rPr lang="fr-FR" sz="1900" b="1" dirty="0"/>
              <a:t> </a:t>
            </a:r>
          </a:p>
          <a:p>
            <a:pPr marL="539750" indent="-184150" algn="l">
              <a:buFont typeface="Arial" pitchFamily="34" charset="0"/>
              <a:buChar char="•"/>
            </a:pPr>
            <a:r>
              <a:rPr lang="fr-FR" sz="1900" b="1" dirty="0"/>
              <a:t>Richard Calvi </a:t>
            </a:r>
            <a:r>
              <a:rPr lang="fr-FR" sz="1900" dirty="0"/>
              <a:t>(Aalto – M1 S7)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046C12-692D-41AB-9191-11004810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2A6932-9613-4A25-932A-C9FBA792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DCCBD-1C2D-483F-BB7C-05E121CF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6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62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FD6544-30EE-4949-AB59-CF6D814E2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635" y="947582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300" dirty="0"/>
              <a:t>BUREAU RI de l’IAE</a:t>
            </a:r>
          </a:p>
          <a:p>
            <a:pPr>
              <a:buFontTx/>
              <a:buChar char="-"/>
            </a:pPr>
            <a:r>
              <a:rPr lang="fr-FR" sz="2300" dirty="0"/>
              <a:t>Réunions d’informations</a:t>
            </a:r>
          </a:p>
          <a:p>
            <a:pPr>
              <a:buFontTx/>
              <a:buChar char="-"/>
            </a:pPr>
            <a:r>
              <a:rPr lang="fr-FR" sz="2300" dirty="0"/>
              <a:t>Procédure de Candidature </a:t>
            </a:r>
          </a:p>
          <a:p>
            <a:pPr>
              <a:buFontTx/>
              <a:buChar char="-"/>
            </a:pPr>
            <a:r>
              <a:rPr lang="fr-FR" sz="2300" dirty="0"/>
              <a:t>Centralisation des candidatures</a:t>
            </a:r>
          </a:p>
          <a:p>
            <a:pPr>
              <a:buFontTx/>
              <a:buChar char="-"/>
            </a:pPr>
            <a:r>
              <a:rPr lang="fr-FR" sz="2300" dirty="0"/>
              <a:t>Jury et sélection</a:t>
            </a:r>
          </a:p>
          <a:p>
            <a:pPr>
              <a:buFontTx/>
              <a:buChar char="-"/>
            </a:pPr>
            <a:r>
              <a:rPr lang="fr-FR" sz="2300" dirty="0"/>
              <a:t>informations générales</a:t>
            </a:r>
          </a:p>
          <a:p>
            <a:pPr>
              <a:buFontTx/>
              <a:buChar char="-"/>
            </a:pPr>
            <a:r>
              <a:rPr lang="fr-FR" sz="2300" dirty="0"/>
              <a:t>Suivi pendant votre séjour dans l’université d’accueil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B8BEFB-33DD-464A-BF7E-04A120FE4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4623" y="1217710"/>
            <a:ext cx="4259179" cy="4525963"/>
          </a:xfrm>
        </p:spPr>
        <p:txBody>
          <a:bodyPr>
            <a:normAutofit fontScale="92500" lnSpcReduction="10000"/>
          </a:bodyPr>
          <a:lstStyle/>
          <a:p>
            <a:pPr marL="400050" lvl="1" indent="0" algn="ctr">
              <a:buNone/>
            </a:pPr>
            <a:r>
              <a:rPr lang="fr-FR" sz="2200" dirty="0"/>
              <a:t>DRI</a:t>
            </a:r>
          </a:p>
          <a:p>
            <a:pPr marL="400050" lvl="1" indent="0">
              <a:buNone/>
            </a:pPr>
            <a:r>
              <a:rPr lang="fr-FR" sz="2200" dirty="0">
                <a:solidFill>
                  <a:srgbClr val="FF0000"/>
                </a:solidFill>
              </a:rPr>
              <a:t>- </a:t>
            </a:r>
            <a:r>
              <a:rPr lang="fr-FR" sz="2200" dirty="0"/>
              <a:t> Ouverture du logiciel </a:t>
            </a:r>
            <a:r>
              <a:rPr lang="fr-FR" sz="2200" dirty="0">
                <a:solidFill>
                  <a:srgbClr val="EF3340"/>
                </a:solidFill>
              </a:rPr>
              <a:t>Move On </a:t>
            </a:r>
            <a:r>
              <a:rPr lang="fr-FR" sz="2200" dirty="0"/>
              <a:t>pour les candidatures à une bourse dans le cadre d’un départ à l’étranger.</a:t>
            </a:r>
          </a:p>
          <a:p>
            <a:pPr marL="400050" lvl="1" indent="0">
              <a:buNone/>
            </a:pPr>
            <a:r>
              <a:rPr lang="fr-FR" sz="2200" dirty="0">
                <a:solidFill>
                  <a:srgbClr val="FF0000"/>
                </a:solidFill>
              </a:rPr>
              <a:t>BOURSES</a:t>
            </a:r>
            <a:r>
              <a:rPr lang="fr-FR" sz="2200" dirty="0">
                <a:solidFill>
                  <a:srgbClr val="808080"/>
                </a:solidFill>
              </a:rPr>
              <a:t> </a:t>
            </a:r>
            <a:r>
              <a:rPr lang="fr-FR" sz="2200" dirty="0"/>
              <a:t>(Erasmus+, Région, AMI) </a:t>
            </a:r>
          </a:p>
          <a:p>
            <a:pPr marL="400050" lvl="1" indent="0">
              <a:buNone/>
            </a:pPr>
            <a:r>
              <a:rPr lang="fr-FR" sz="2200" dirty="0"/>
              <a:t> attribution gestion et toute information relative au paiement de l’acompte et du solde.</a:t>
            </a:r>
          </a:p>
          <a:p>
            <a:pPr marL="400050" lvl="1" indent="0">
              <a:buNone/>
            </a:pPr>
            <a:r>
              <a:rPr lang="fr-FR" sz="2200" dirty="0">
                <a:solidFill>
                  <a:srgbClr val="FF0000"/>
                </a:solidFill>
              </a:rPr>
              <a:t>- contrats d’études, des contrats étudiants, des attestations de présence/départ</a:t>
            </a:r>
            <a:r>
              <a:rPr lang="fr-FR" sz="2200" dirty="0">
                <a:solidFill>
                  <a:srgbClr val="808080"/>
                </a:solidFill>
              </a:rPr>
              <a:t>: </a:t>
            </a:r>
            <a:r>
              <a:rPr lang="fr-FR" sz="2200" dirty="0"/>
              <a:t>documents nécessaires à l’obtention de la bourse.</a:t>
            </a:r>
          </a:p>
          <a:p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CED74E-6F66-44AE-96ED-CF4D72EA9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10/09/2015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7711B9-6C55-4228-98E3-4145711F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Réf.: RI/Mobilités tardives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9F1632-0752-4C5D-B38C-7C1C7B0A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A3D05-9DB4-4E57-BD77-FEEE4A6EA02E}" type="slidenum">
              <a:rPr lang="fr-FR" smtClean="0"/>
              <a:pPr/>
              <a:t>7</a:t>
            </a:fld>
            <a:r>
              <a:rPr lang="fr-FR" dirty="0"/>
              <a:t> / </a:t>
            </a:r>
            <a:r>
              <a:rPr lang="fr-FR" dirty="0" err="1"/>
              <a:t>nn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9E59141-77CB-4990-B564-F2E62F692FE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88099" y="588724"/>
            <a:ext cx="8674272" cy="8873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04D5F09-2060-43B9-A972-3FCE6417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8" y="149225"/>
            <a:ext cx="8675687" cy="439738"/>
          </a:xfrm>
        </p:spPr>
        <p:txBody>
          <a:bodyPr/>
          <a:lstStyle/>
          <a:p>
            <a:r>
              <a:rPr lang="fr-FR" dirty="0"/>
              <a:t>Interlocuteurs démarches administratives</a:t>
            </a:r>
          </a:p>
        </p:txBody>
      </p:sp>
    </p:spTree>
    <p:extLst>
      <p:ext uri="{BB962C8B-B14F-4D97-AF65-F5344CB8AC3E}">
        <p14:creationId xmlns:p14="http://schemas.microsoft.com/office/powerpoint/2010/main" val="1975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8125"/>
            <a:ext cx="7772400" cy="1323975"/>
          </a:xfrm>
          <a:solidFill>
            <a:schemeClr val="bg2"/>
          </a:solidFill>
        </p:spPr>
        <p:txBody>
          <a:bodyPr/>
          <a:lstStyle/>
          <a:p>
            <a:r>
              <a:rPr lang="fr-FR" dirty="0"/>
              <a:t>Les opportunités de mobilité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1262" y="1562100"/>
            <a:ext cx="8662737" cy="4587179"/>
          </a:xfrm>
        </p:spPr>
        <p:txBody>
          <a:bodyPr>
            <a:normAutofit/>
          </a:bodyPr>
          <a:lstStyle/>
          <a:p>
            <a:pPr marL="914400" lvl="0" algn="l"/>
            <a:endParaRPr lang="fr-FR" sz="2000" dirty="0">
              <a:solidFill>
                <a:srgbClr val="FF0000"/>
              </a:solidFill>
            </a:endParaRPr>
          </a:p>
          <a:p>
            <a:pPr marL="1257300" lvl="0" indent="-342900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Programmes d’échange Erasmus+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Mobilités intra-européennes</a:t>
            </a:r>
          </a:p>
          <a:p>
            <a:pPr marL="1714500" lvl="1" indent="-342900" algn="l">
              <a:buFont typeface="Arial" pitchFamily="34" charset="0"/>
              <a:buChar char="•"/>
            </a:pP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Mobilités Internationales de Crédits</a:t>
            </a:r>
            <a:endParaRPr lang="fr-FR" sz="1200" dirty="0">
              <a:solidFill>
                <a:srgbClr val="808080"/>
              </a:solidFill>
            </a:endParaRPr>
          </a:p>
          <a:p>
            <a:pPr marL="1257300" lvl="0" indent="-342900" algn="l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Conventions bilatérales</a:t>
            </a:r>
          </a:p>
          <a:p>
            <a:pPr marL="914400" lvl="0" algn="l"/>
            <a:endParaRPr lang="fr-FR" sz="2100" dirty="0">
              <a:solidFill>
                <a:srgbClr val="939598"/>
              </a:solidFill>
            </a:endParaRPr>
          </a:p>
          <a:p>
            <a:pPr marL="1257300" lvl="0" indent="-342900" algn="l">
              <a:buFont typeface="Wingdings"/>
              <a:buChar char="à"/>
            </a:pPr>
            <a:r>
              <a:rPr lang="fr-FR" sz="2100" dirty="0">
                <a:solidFill>
                  <a:srgbClr val="939598"/>
                </a:solidFill>
              </a:rPr>
              <a:t>Consulter la liste des échanges MI S6 et S8 et notre </a:t>
            </a:r>
            <a:r>
              <a:rPr lang="fr-FR" sz="2100" dirty="0">
                <a:solidFill>
                  <a:srgbClr val="939598"/>
                </a:solidFill>
                <a:hlinkClick r:id="rId2"/>
              </a:rPr>
              <a:t>carte interactive des partenariats</a:t>
            </a:r>
            <a:endParaRPr lang="fr-FR" sz="2100" dirty="0">
              <a:solidFill>
                <a:srgbClr val="939598"/>
              </a:solidFill>
            </a:endParaRPr>
          </a:p>
          <a:p>
            <a:pPr marL="914400" lvl="0" algn="l"/>
            <a:endParaRPr lang="fr-FR" sz="2100" dirty="0">
              <a:solidFill>
                <a:srgbClr val="939598"/>
              </a:solidFill>
            </a:endParaRPr>
          </a:p>
          <a:p>
            <a:endParaRPr lang="fr-FR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Réf.: RI/Mobilités tardives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71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09330" y="0"/>
            <a:ext cx="9253330" cy="6149279"/>
          </a:xfrm>
        </p:spPr>
        <p:txBody>
          <a:bodyPr>
            <a:normAutofit/>
          </a:bodyPr>
          <a:lstStyle/>
          <a:p>
            <a:pPr marL="914400" lvl="0" algn="l"/>
            <a:endParaRPr lang="fr-FR" sz="2100" dirty="0">
              <a:solidFill>
                <a:srgbClr val="939598"/>
              </a:solidFill>
            </a:endParaRPr>
          </a:p>
          <a:p>
            <a:endParaRPr lang="fr-FR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30573"/>
              </p:ext>
            </p:extLst>
          </p:nvPr>
        </p:nvGraphicFramePr>
        <p:xfrm>
          <a:off x="1" y="0"/>
          <a:ext cx="9163251" cy="571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12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807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21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Pays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Ville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Nom de l'établissement partenaire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Code Erasmus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Discipline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Niveau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Langue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Niveau requis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Durée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Nom du responsable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Allemagne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Heilbronn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 err="1">
                          <a:effectLst/>
                        </a:rPr>
                        <a:t>Hochschule</a:t>
                      </a:r>
                      <a:r>
                        <a:rPr lang="fr-FR" sz="900" u="none" strike="noStrike" dirty="0">
                          <a:effectLst/>
                        </a:rPr>
                        <a:t> Heilbronn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D HEILBRO01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M1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All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B1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Ute Lemke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Allemagne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Reutlingen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Hochschule Reutlingen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 REUTLIN02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MANAGEMENT</a:t>
                      </a:r>
                      <a:endParaRPr lang="fr-FR" sz="9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 et M2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Ang/All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B1/B2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S ou A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Ute Lemke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Allemagne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Deggendorf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Technische Hochschule Deggendorf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 DEGGEND01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L3/M1 et M2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Ang+All deb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Ute Lemke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Autriche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Vienne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FHWien der WKW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 WIEN21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All/Ang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B1/B2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Ute </a:t>
                      </a:r>
                      <a:r>
                        <a:rPr lang="fr-FR" sz="900" u="none" strike="noStrike" dirty="0" err="1">
                          <a:effectLst/>
                        </a:rPr>
                        <a:t>Lemke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Autriche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Krems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IMC Fachhochschule Krems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 KREMS03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L3, M1 et M2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B2/C1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Ute Lemke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Belgique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Mechelen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Thomas More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 MECHELE14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Amy Church-Morel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Belgique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Bruxelles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Haute Ecole EPHEC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 BRUXEL82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 ou 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B2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Amy Church-Morel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Brésil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Florianopolis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UFSC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Brésil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Florianopolis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UNISUL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 et M2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Chine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Macau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Macau University of Science and Technology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Amy Church-Morel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Colombie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Ibague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Universidad del Tolima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dirty="0">
                          <a:effectLst/>
                        </a:rPr>
                        <a:t>S ou A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Valence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FLORIDA - Centre de Formación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 VALENCI16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Oviedo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Universidad de Oviedo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 OVIEDO01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Esp/Ang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Universidad de Vigo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 VIGO01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Esp/Ang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Nolwenn Le Liboux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Espagne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Madrid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Universidad Rey Juan Carlos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 MADRID26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Esp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Nolwenn Le </a:t>
                      </a:r>
                      <a:r>
                        <a:rPr lang="fr-FR" sz="900" u="none" strike="noStrike" dirty="0" err="1">
                          <a:effectLst/>
                        </a:rPr>
                        <a:t>Liboux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Finlande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Porvoo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HAAGA-HELIA Ammattikorkeakoulu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SF HELSINKI40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Gretchen Pascalis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Finlande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Aalto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Aalto University School of Science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SF ESP0012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1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S7 uniquement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Richard Calvi</a:t>
                      </a:r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Finlande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Lappeenranta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 err="1">
                          <a:effectLst/>
                        </a:rPr>
                        <a:t>Lappeenrannan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Teknillinen</a:t>
                      </a:r>
                      <a:r>
                        <a:rPr lang="fr-FR" sz="900" u="none" strike="noStrike" dirty="0">
                          <a:effectLst/>
                        </a:rPr>
                        <a:t> Yliopisto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SF LAPPEEN01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MANAGEMENT</a:t>
                      </a:r>
                      <a:endParaRPr lang="fr-FR" sz="9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Amy Church-Morel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Irlande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Letterkenny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Letterkenny Institute of Technology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IRL LETTERK01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 / 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Amy Church-Morel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096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Italie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Aoste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Università degli Studi della Valle d'Aosta - Université de la Vallée d'Aoste 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 AOSTA02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Ita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 ou 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Amy Church-Morel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Lituanie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Vilnius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Vilnius University Business School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LT VILNIUS20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Gretchen </a:t>
                      </a:r>
                      <a:r>
                        <a:rPr lang="fr-FR" sz="900" u="none" strike="noStrike" dirty="0" err="1">
                          <a:effectLst/>
                        </a:rPr>
                        <a:t>Pascalis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60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Pays-Bas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s-Hertogenbosch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Avans Hogeschool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NL BREDA01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Amy Church-Morel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Pologne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Poznan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Uniwersytet Ekonomiczny w Poznaniu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PL POZNAN03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MANAGEMENT</a:t>
                      </a:r>
                      <a:endParaRPr lang="fr-FR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L3/M1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Ang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B2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Amy Church-Morel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37" marR="4237" marT="4237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837910"/>
      </p:ext>
    </p:extLst>
  </p:cSld>
  <p:clrMapOvr>
    <a:masterClrMapping/>
  </p:clrMapOvr>
</p:sld>
</file>

<file path=ppt/theme/theme1.xml><?xml version="1.0" encoding="utf-8"?>
<a:theme xmlns:a="http://schemas.openxmlformats.org/drawingml/2006/main" name="Trame_ppt_IA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Trame_ppt_IAE</Template>
  <TotalTime>2640</TotalTime>
  <Words>1313</Words>
  <Application>Microsoft Office PowerPoint</Application>
  <PresentationFormat>Affichage à l'écran (4:3)</PresentationFormat>
  <Paragraphs>441</Paragraphs>
  <Slides>21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Trame_ppt_IAE</vt:lpstr>
      <vt:lpstr>Présentation PowerPoint</vt:lpstr>
      <vt:lpstr>REUNION D’INFORMATION  ECHANGES INTERNATIONAUX</vt:lpstr>
      <vt:lpstr>MANAGEMENT INTERNATIONAL:  L3 BCI et M1</vt:lpstr>
      <vt:lpstr>Volet international de la formation</vt:lpstr>
      <vt:lpstr>CONTACTS</vt:lpstr>
      <vt:lpstr>Echanger sur votre projets</vt:lpstr>
      <vt:lpstr>Interlocuteurs démarches administratives</vt:lpstr>
      <vt:lpstr>Les opportunités de mobilité</vt:lpstr>
      <vt:lpstr>Présentation PowerPoint</vt:lpstr>
      <vt:lpstr>LA CANDIDATURE</vt:lpstr>
      <vt:lpstr>TEST DE LANGUE</vt:lpstr>
      <vt:lpstr>Timeline</vt:lpstr>
      <vt:lpstr>ATTENTION !</vt:lpstr>
      <vt:lpstr>PROCEDURE</vt:lpstr>
      <vt:lpstr>INSCRIPTION MOVE ON</vt:lpstr>
      <vt:lpstr>La DRI: Direction des  Relations Internationales </vt:lpstr>
      <vt:lpstr>LES FINANCEMENTS</vt:lpstr>
      <vt:lpstr>LE CONTRAT D’ETUDE ou  LEARNING AGREEMENT</vt:lpstr>
      <vt:lpstr>SITE INTERNET</vt:lpstr>
      <vt:lpstr>Informations Covid 19 et mobilités</vt:lpstr>
      <vt:lpstr>CONTACTS</vt:lpstr>
    </vt:vector>
  </TitlesOfParts>
  <Company>UDS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afili</dc:creator>
  <cp:lastModifiedBy>RI_IAE_JCB</cp:lastModifiedBy>
  <cp:revision>118</cp:revision>
  <cp:lastPrinted>2016-09-20T13:34:16Z</cp:lastPrinted>
  <dcterms:created xsi:type="dcterms:W3CDTF">2015-09-10T10:01:18Z</dcterms:created>
  <dcterms:modified xsi:type="dcterms:W3CDTF">2020-11-24T09:15:23Z</dcterms:modified>
</cp:coreProperties>
</file>